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8" r:id="rId5"/>
    <p:sldId id="259" r:id="rId6"/>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350"/>
    <a:srgbClr val="F25A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BE98FA-D5D7-4A61-AF0B-80920AC788E9}" v="1" dt="2020-06-08T14:33:39.2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0"/>
    <p:restoredTop sz="94672"/>
  </p:normalViewPr>
  <p:slideViewPr>
    <p:cSldViewPr>
      <p:cViewPr>
        <p:scale>
          <a:sx n="80" d="100"/>
          <a:sy n="80" d="100"/>
        </p:scale>
        <p:origin x="1372" y="-13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chemeClr val="bg1"/>
                </a:solidFill>
                <a:latin typeface="Lexia-XBold"/>
                <a:cs typeface="Lexia-XBol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chemeClr val="bg1"/>
                </a:solidFill>
                <a:latin typeface="Lexia-XBold"/>
                <a:cs typeface="Lexia-XBold"/>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chemeClr val="bg1"/>
                </a:solidFill>
                <a:latin typeface="Lexia-XBold"/>
                <a:cs typeface="Lexia-X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806003"/>
            <a:ext cx="7560309" cy="7986395"/>
          </a:xfrm>
          <a:custGeom>
            <a:avLst/>
            <a:gdLst/>
            <a:ahLst/>
            <a:cxnLst/>
            <a:rect l="l" t="t" r="r" b="b"/>
            <a:pathLst>
              <a:path w="7560309" h="7986395">
                <a:moveTo>
                  <a:pt x="0" y="7986001"/>
                </a:moveTo>
                <a:lnTo>
                  <a:pt x="7559992" y="7986001"/>
                </a:lnTo>
                <a:lnTo>
                  <a:pt x="7559992" y="0"/>
                </a:lnTo>
                <a:lnTo>
                  <a:pt x="0" y="0"/>
                </a:lnTo>
                <a:lnTo>
                  <a:pt x="0" y="7986001"/>
                </a:lnTo>
                <a:close/>
              </a:path>
            </a:pathLst>
          </a:custGeom>
          <a:solidFill>
            <a:srgbClr val="E5DED6"/>
          </a:solidFill>
        </p:spPr>
        <p:txBody>
          <a:bodyPr wrap="square" lIns="0" tIns="0" rIns="0" bIns="0" rtlCol="0"/>
          <a:lstStyle/>
          <a:p>
            <a:endParaRPr/>
          </a:p>
        </p:txBody>
      </p:sp>
      <p:sp>
        <p:nvSpPr>
          <p:cNvPr id="17" name="bk object 17"/>
          <p:cNvSpPr/>
          <p:nvPr/>
        </p:nvSpPr>
        <p:spPr>
          <a:xfrm>
            <a:off x="0" y="1339700"/>
            <a:ext cx="7560309" cy="3442335"/>
          </a:xfrm>
          <a:custGeom>
            <a:avLst/>
            <a:gdLst/>
            <a:ahLst/>
            <a:cxnLst/>
            <a:rect l="l" t="t" r="r" b="b"/>
            <a:pathLst>
              <a:path w="7560309" h="3442335">
                <a:moveTo>
                  <a:pt x="0" y="0"/>
                </a:moveTo>
                <a:lnTo>
                  <a:pt x="0" y="3211309"/>
                </a:lnTo>
                <a:lnTo>
                  <a:pt x="7559992" y="3442296"/>
                </a:lnTo>
                <a:lnTo>
                  <a:pt x="7559992" y="345109"/>
                </a:lnTo>
                <a:lnTo>
                  <a:pt x="0" y="0"/>
                </a:lnTo>
                <a:close/>
              </a:path>
            </a:pathLst>
          </a:custGeom>
          <a:solidFill>
            <a:srgbClr val="C2B8A8"/>
          </a:solidFill>
        </p:spPr>
        <p:txBody>
          <a:bodyPr wrap="square" lIns="0" tIns="0" rIns="0" bIns="0" rtlCol="0"/>
          <a:lstStyle/>
          <a:p>
            <a:endParaRPr/>
          </a:p>
        </p:txBody>
      </p:sp>
      <p:sp>
        <p:nvSpPr>
          <p:cNvPr id="18" name="bk object 18"/>
          <p:cNvSpPr/>
          <p:nvPr/>
        </p:nvSpPr>
        <p:spPr>
          <a:xfrm>
            <a:off x="0" y="3"/>
            <a:ext cx="7560309" cy="2284095"/>
          </a:xfrm>
          <a:custGeom>
            <a:avLst/>
            <a:gdLst/>
            <a:ahLst/>
            <a:cxnLst/>
            <a:rect l="l" t="t" r="r" b="b"/>
            <a:pathLst>
              <a:path w="7560309" h="2284095">
                <a:moveTo>
                  <a:pt x="7559992" y="0"/>
                </a:moveTo>
                <a:lnTo>
                  <a:pt x="0" y="0"/>
                </a:lnTo>
                <a:lnTo>
                  <a:pt x="0" y="2284006"/>
                </a:lnTo>
                <a:lnTo>
                  <a:pt x="7559992" y="2061768"/>
                </a:lnTo>
                <a:lnTo>
                  <a:pt x="7559992" y="0"/>
                </a:lnTo>
                <a:close/>
              </a:path>
            </a:pathLst>
          </a:custGeom>
          <a:solidFill>
            <a:srgbClr val="ED1651"/>
          </a:solidFill>
        </p:spPr>
        <p:txBody>
          <a:bodyPr wrap="square" lIns="0" tIns="0" rIns="0" bIns="0" rtlCol="0"/>
          <a:lstStyle/>
          <a:p>
            <a:endParaRPr/>
          </a:p>
        </p:txBody>
      </p:sp>
      <p:sp>
        <p:nvSpPr>
          <p:cNvPr id="19" name="bk object 19"/>
          <p:cNvSpPr/>
          <p:nvPr/>
        </p:nvSpPr>
        <p:spPr>
          <a:xfrm>
            <a:off x="0" y="9168285"/>
            <a:ext cx="7560309" cy="1524000"/>
          </a:xfrm>
          <a:custGeom>
            <a:avLst/>
            <a:gdLst/>
            <a:ahLst/>
            <a:cxnLst/>
            <a:rect l="l" t="t" r="r" b="b"/>
            <a:pathLst>
              <a:path w="7560309" h="1524000">
                <a:moveTo>
                  <a:pt x="7559992" y="0"/>
                </a:moveTo>
                <a:lnTo>
                  <a:pt x="0" y="540575"/>
                </a:lnTo>
                <a:lnTo>
                  <a:pt x="0" y="1523720"/>
                </a:lnTo>
                <a:lnTo>
                  <a:pt x="7559992" y="1523720"/>
                </a:lnTo>
                <a:lnTo>
                  <a:pt x="755999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464075" y="470416"/>
            <a:ext cx="6631940" cy="1367155"/>
          </a:xfrm>
          <a:prstGeom prst="rect">
            <a:avLst/>
          </a:prstGeom>
        </p:spPr>
        <p:txBody>
          <a:bodyPr wrap="square" lIns="0" tIns="0" rIns="0" bIns="0">
            <a:spAutoFit/>
          </a:bodyPr>
          <a:lstStyle>
            <a:lvl1pPr>
              <a:defRPr sz="3500" b="1" i="0">
                <a:solidFill>
                  <a:schemeClr val="bg1"/>
                </a:solidFill>
                <a:latin typeface="Lexia-XBold"/>
                <a:cs typeface="Lexia-XBold"/>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DF03A5E8-9007-4315-BD52-31E02493BBA2}"/>
              </a:ext>
            </a:extLst>
          </p:cNvPr>
          <p:cNvSpPr/>
          <p:nvPr/>
        </p:nvSpPr>
        <p:spPr>
          <a:xfrm>
            <a:off x="4997450" y="7632700"/>
            <a:ext cx="2133600" cy="1981200"/>
          </a:xfrm>
          <a:prstGeom prst="ellipse">
            <a:avLst/>
          </a:prstGeom>
          <a:solidFill>
            <a:srgbClr val="F25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object 3">
            <a:extLst>
              <a:ext uri="{FF2B5EF4-FFF2-40B4-BE49-F238E27FC236}">
                <a16:creationId xmlns:a16="http://schemas.microsoft.com/office/drawing/2014/main" id="{2313D586-01B9-438A-8444-8B6EF61C6E27}"/>
              </a:ext>
            </a:extLst>
          </p:cNvPr>
          <p:cNvSpPr txBox="1">
            <a:spLocks noGrp="1"/>
          </p:cNvSpPr>
          <p:nvPr>
            <p:ph type="title"/>
          </p:nvPr>
        </p:nvSpPr>
        <p:spPr>
          <a:xfrm>
            <a:off x="-107950" y="241300"/>
            <a:ext cx="3886200" cy="839974"/>
          </a:xfrm>
          <a:prstGeom prst="rect">
            <a:avLst/>
          </a:prstGeom>
        </p:spPr>
        <p:txBody>
          <a:bodyPr vert="horz" wrap="square" lIns="0" tIns="283210" rIns="0" bIns="0" rtlCol="0">
            <a:spAutoFit/>
          </a:bodyPr>
          <a:lstStyle/>
          <a:p>
            <a:pPr algn="ctr">
              <a:lnSpc>
                <a:spcPct val="100000"/>
              </a:lnSpc>
              <a:spcBef>
                <a:spcPts val="2230"/>
              </a:spcBef>
            </a:pPr>
            <a:r>
              <a:rPr lang="pl-PL" sz="1800" spc="-30" dirty="0">
                <a:latin typeface="Verdana" panose="020B0604030504040204" pitchFamily="34" charset="0"/>
                <a:ea typeface="Verdana" panose="020B0604030504040204" pitchFamily="34" charset="0"/>
                <a:cs typeface="Verdana" panose="020B0604030504040204" pitchFamily="34" charset="0"/>
              </a:rPr>
              <a:t>ZNĘCANIE SIĘ </a:t>
            </a:r>
            <a:br>
              <a:rPr lang="pl-PL" sz="1800" spc="-30" dirty="0">
                <a:latin typeface="Verdana" panose="020B0604030504040204" pitchFamily="34" charset="0"/>
                <a:ea typeface="Verdana" panose="020B0604030504040204" pitchFamily="34" charset="0"/>
                <a:cs typeface="Verdana" panose="020B0604030504040204" pitchFamily="34" charset="0"/>
              </a:rPr>
            </a:br>
            <a:r>
              <a:rPr lang="pl-PL" sz="1800" spc="-30" dirty="0">
                <a:latin typeface="Verdana" panose="020B0604030504040204" pitchFamily="34" charset="0"/>
                <a:ea typeface="Verdana" panose="020B0604030504040204" pitchFamily="34" charset="0"/>
                <a:cs typeface="Verdana" panose="020B0604030504040204" pitchFamily="34" charset="0"/>
              </a:rPr>
              <a:t>NAD OSOBAMI STARSZYMI</a:t>
            </a:r>
            <a:endParaRPr lang="pl-PL" sz="1800" dirty="0">
              <a:latin typeface="Verdana" panose="020B0604030504040204" pitchFamily="34" charset="0"/>
              <a:ea typeface="Verdana" panose="020B0604030504040204" pitchFamily="34" charset="0"/>
              <a:cs typeface="Verdana" panose="020B0604030504040204" pitchFamily="34" charset="0"/>
            </a:endParaRPr>
          </a:p>
        </p:txBody>
      </p:sp>
      <p:sp>
        <p:nvSpPr>
          <p:cNvPr id="6" name="object 3">
            <a:extLst>
              <a:ext uri="{FF2B5EF4-FFF2-40B4-BE49-F238E27FC236}">
                <a16:creationId xmlns:a16="http://schemas.microsoft.com/office/drawing/2014/main" id="{CC63DFDB-54B8-4AD2-BF0B-CB58D82CDC46}"/>
              </a:ext>
            </a:extLst>
          </p:cNvPr>
          <p:cNvSpPr txBox="1">
            <a:spLocks/>
          </p:cNvSpPr>
          <p:nvPr/>
        </p:nvSpPr>
        <p:spPr>
          <a:xfrm>
            <a:off x="1416050" y="591237"/>
            <a:ext cx="7556500" cy="655308"/>
          </a:xfrm>
          <a:prstGeom prst="rect">
            <a:avLst/>
          </a:prstGeom>
        </p:spPr>
        <p:txBody>
          <a:bodyPr vert="horz" wrap="square" lIns="0" tIns="283210" rIns="0" bIns="0" rtlCol="0">
            <a:spAutoFit/>
          </a:bodyPr>
          <a:lstStyle>
            <a:lvl1pPr>
              <a:defRPr sz="3500" b="1" i="0">
                <a:solidFill>
                  <a:schemeClr val="bg1"/>
                </a:solidFill>
                <a:latin typeface="Lexia-XBold"/>
                <a:ea typeface="+mj-ea"/>
                <a:cs typeface="Lexia-XBold"/>
              </a:defRPr>
            </a:lvl1pPr>
          </a:lstStyle>
          <a:p>
            <a:pPr algn="ctr">
              <a:spcBef>
                <a:spcPts val="2230"/>
              </a:spcBef>
            </a:pPr>
            <a:r>
              <a:rPr lang="pl-PL" sz="2400" kern="0" spc="-30" dirty="0">
                <a:latin typeface="Verdana" panose="020B0604030504040204" pitchFamily="34" charset="0"/>
                <a:ea typeface="Verdana" panose="020B0604030504040204" pitchFamily="34" charset="0"/>
                <a:cs typeface="Verdana" panose="020B0604030504040204" pitchFamily="34" charset="0"/>
              </a:rPr>
              <a:t>Na czym polega?</a:t>
            </a:r>
            <a:endParaRPr lang="pl-PL" sz="2400" kern="0" dirty="0">
              <a:latin typeface="Verdana" panose="020B0604030504040204" pitchFamily="34" charset="0"/>
              <a:ea typeface="Verdana" panose="020B0604030504040204" pitchFamily="34" charset="0"/>
              <a:cs typeface="Verdana" panose="020B0604030504040204" pitchFamily="34" charset="0"/>
            </a:endParaRPr>
          </a:p>
        </p:txBody>
      </p:sp>
      <p:sp>
        <p:nvSpPr>
          <p:cNvPr id="7" name="object 4">
            <a:extLst>
              <a:ext uri="{FF2B5EF4-FFF2-40B4-BE49-F238E27FC236}">
                <a16:creationId xmlns:a16="http://schemas.microsoft.com/office/drawing/2014/main" id="{B0DFF364-1302-4C2B-B8E8-DF4F2C0B8D65}"/>
              </a:ext>
            </a:extLst>
          </p:cNvPr>
          <p:cNvSpPr txBox="1"/>
          <p:nvPr/>
        </p:nvSpPr>
        <p:spPr>
          <a:xfrm>
            <a:off x="388736" y="1612900"/>
            <a:ext cx="3160914" cy="1343958"/>
          </a:xfrm>
          <a:prstGeom prst="rect">
            <a:avLst/>
          </a:prstGeom>
        </p:spPr>
        <p:txBody>
          <a:bodyPr vert="horz" wrap="square" lIns="0" tIns="50800" rIns="0" bIns="0" rtlCol="0">
            <a:spAutoFit/>
          </a:bodyPr>
          <a:lstStyle/>
          <a:p>
            <a:r>
              <a:rPr lang="pl-PL" sz="1200" b="1" dirty="0">
                <a:latin typeface="Verdana" panose="020B0604030504040204" pitchFamily="34" charset="0"/>
                <a:ea typeface="Verdana" panose="020B0604030504040204" pitchFamily="34" charset="0"/>
                <a:cs typeface="Verdana" panose="020B0604030504040204" pitchFamily="34" charset="0"/>
              </a:rPr>
              <a:t>Znęcanie się nad osobami starszymi </a:t>
            </a:r>
            <a:r>
              <a:rPr lang="pl-PL" sz="1200" dirty="0">
                <a:latin typeface="Verdana" panose="020B0604030504040204" pitchFamily="34" charset="0"/>
                <a:ea typeface="Verdana" panose="020B0604030504040204" pitchFamily="34" charset="0"/>
                <a:cs typeface="Verdana" panose="020B0604030504040204" pitchFamily="34" charset="0"/>
              </a:rPr>
              <a:t>to stosowanie wobec nich przemocy lub krzywdzenie w inny sposób z powodu podeszłego wieku. Sprawcami mogą być osoby bliskie, np. członkowie rodziny czy  opiekunowie, a także struktury społeczne i instytucje. </a:t>
            </a:r>
          </a:p>
        </p:txBody>
      </p:sp>
      <p:sp>
        <p:nvSpPr>
          <p:cNvPr id="8" name="Rectangle 7">
            <a:extLst>
              <a:ext uri="{FF2B5EF4-FFF2-40B4-BE49-F238E27FC236}">
                <a16:creationId xmlns:a16="http://schemas.microsoft.com/office/drawing/2014/main" id="{829073B4-D29A-4A94-824A-C13B38CED69D}"/>
              </a:ext>
            </a:extLst>
          </p:cNvPr>
          <p:cNvSpPr/>
          <p:nvPr/>
        </p:nvSpPr>
        <p:spPr>
          <a:xfrm>
            <a:off x="3473450" y="2959141"/>
            <a:ext cx="1970094" cy="882806"/>
          </a:xfrm>
          <a:prstGeom prst="rect">
            <a:avLst/>
          </a:prstGeom>
        </p:spPr>
        <p:txBody>
          <a:bodyPr wrap="square">
            <a:spAutoFit/>
          </a:bodyPr>
          <a:lstStyle/>
          <a:p>
            <a:pPr>
              <a:lnSpc>
                <a:spcPct val="107000"/>
              </a:lnSpc>
              <a:spcAft>
                <a:spcPts val="800"/>
              </a:spcAft>
            </a:pPr>
            <a:r>
              <a:rPr lang="pl-PL" sz="1200" b="1" dirty="0">
                <a:latin typeface="Verdana" panose="020B0604030504040204" pitchFamily="34" charset="0"/>
                <a:ea typeface="Verdana" panose="020B0604030504040204" pitchFamily="34" charset="0"/>
                <a:cs typeface="Verdana" panose="020B0604030504040204" pitchFamily="34" charset="0"/>
              </a:rPr>
              <a:t>Co szósta </a:t>
            </a:r>
            <a:r>
              <a:rPr lang="pl-PL" sz="1200" dirty="0">
                <a:latin typeface="Verdana" panose="020B0604030504040204" pitchFamily="34" charset="0"/>
                <a:ea typeface="Verdana" panose="020B0604030504040204" pitchFamily="34" charset="0"/>
                <a:cs typeface="Verdana" panose="020B0604030504040204" pitchFamily="34" charset="0"/>
              </a:rPr>
              <a:t>osoba starsza na świecie doświadcza znęcania się nad nią.</a:t>
            </a:r>
            <a:endParaRPr lang="pl-PL"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id="{545C400C-FDAE-49D0-AEB3-7D7856B143C9}"/>
              </a:ext>
            </a:extLst>
          </p:cNvPr>
          <p:cNvSpPr/>
          <p:nvPr/>
        </p:nvSpPr>
        <p:spPr>
          <a:xfrm>
            <a:off x="5530850" y="2953758"/>
            <a:ext cx="1905000" cy="1080296"/>
          </a:xfrm>
          <a:prstGeom prst="rect">
            <a:avLst/>
          </a:prstGeom>
        </p:spPr>
        <p:txBody>
          <a:bodyPr wrap="square">
            <a:spAutoFit/>
          </a:bodyPr>
          <a:lstStyle/>
          <a:p>
            <a:pPr>
              <a:lnSpc>
                <a:spcPct val="107000"/>
              </a:lnSpc>
              <a:spcAft>
                <a:spcPts val="800"/>
              </a:spcAft>
            </a:pPr>
            <a:r>
              <a:rPr lang="pl-PL" sz="1000" dirty="0">
                <a:latin typeface="Verdana" panose="020B0604030504040204" pitchFamily="34" charset="0"/>
                <a:ea typeface="Verdana" panose="020B0604030504040204" pitchFamily="34" charset="0"/>
                <a:cs typeface="Verdana" panose="020B0604030504040204" pitchFamily="34" charset="0"/>
              </a:rPr>
              <a:t>Mimo tego znęcanie się nad osobami starszymi to problem niedostrzegany. Jedynie 4% przypadków jest zgłaszane właściwym organom.</a:t>
            </a:r>
            <a:endParaRPr lang="pl-PL"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4C6D05DE-354A-4493-BB82-2BAC37127618}"/>
              </a:ext>
            </a:extLst>
          </p:cNvPr>
          <p:cNvSpPr/>
          <p:nvPr/>
        </p:nvSpPr>
        <p:spPr>
          <a:xfrm>
            <a:off x="5675311" y="1751804"/>
            <a:ext cx="1660525" cy="1080296"/>
          </a:xfrm>
          <a:prstGeom prst="rect">
            <a:avLst/>
          </a:prstGeom>
        </p:spPr>
        <p:txBody>
          <a:bodyPr wrap="square">
            <a:spAutoFit/>
          </a:bodyPr>
          <a:lstStyle/>
          <a:p>
            <a:pPr>
              <a:lnSpc>
                <a:spcPct val="107000"/>
              </a:lnSpc>
              <a:spcAft>
                <a:spcPts val="800"/>
              </a:spcAft>
            </a:pPr>
            <a:r>
              <a:rPr lang="pl-PL" sz="2800" b="1" dirty="0">
                <a:solidFill>
                  <a:srgbClr val="ED1350"/>
                </a:solidFill>
                <a:latin typeface="Verdana" panose="020B0604030504040204" pitchFamily="34" charset="0"/>
                <a:ea typeface="Calibri" panose="020F0502020204030204" pitchFamily="34" charset="0"/>
                <a:cs typeface="Times New Roman" panose="02020603050405020304" pitchFamily="18" charset="0"/>
              </a:rPr>
              <a:t>4</a:t>
            </a:r>
            <a:r>
              <a:rPr lang="pl-PL" sz="2400" b="1" dirty="0">
                <a:solidFill>
                  <a:srgbClr val="ED1350"/>
                </a:solidFill>
                <a:latin typeface="Verdana" panose="020B0604030504040204" pitchFamily="34" charset="0"/>
                <a:ea typeface="Calibri" panose="020F0502020204030204" pitchFamily="34" charset="0"/>
                <a:cs typeface="Times New Roman" panose="02020603050405020304" pitchFamily="18" charset="0"/>
              </a:rPr>
              <a:t>%</a:t>
            </a:r>
            <a:r>
              <a:rPr lang="pl-PL" sz="2800" b="1" dirty="0">
                <a:solidFill>
                  <a:srgbClr val="ED1350"/>
                </a:solidFill>
                <a:latin typeface="Verdana" panose="020B0604030504040204" pitchFamily="34" charset="0"/>
                <a:ea typeface="Calibri" panose="020F0502020204030204" pitchFamily="34" charset="0"/>
                <a:cs typeface="Times New Roman" panose="02020603050405020304" pitchFamily="18" charset="0"/>
              </a:rPr>
              <a:t> </a:t>
            </a:r>
            <a:r>
              <a:rPr lang="pl-PL" sz="1600" dirty="0">
                <a:solidFill>
                  <a:srgbClr val="ED1350"/>
                </a:solidFill>
                <a:latin typeface="Verdana" panose="020B0604030504040204" pitchFamily="34" charset="0"/>
                <a:ea typeface="Calibri" panose="020F0502020204030204" pitchFamily="34" charset="0"/>
                <a:cs typeface="Times New Roman" panose="02020603050405020304" pitchFamily="18" charset="0"/>
              </a:rPr>
              <a:t>zgłaszanych przypadków</a:t>
            </a:r>
            <a:endParaRPr lang="pl-PL" sz="2400" dirty="0">
              <a:solidFill>
                <a:srgbClr val="ED13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46E6E7E5-9935-4387-B008-8E8C17741DDE}"/>
              </a:ext>
            </a:extLst>
          </p:cNvPr>
          <p:cNvSpPr/>
          <p:nvPr/>
        </p:nvSpPr>
        <p:spPr>
          <a:xfrm>
            <a:off x="252415" y="5879616"/>
            <a:ext cx="2082800" cy="1256113"/>
          </a:xfrm>
          <a:prstGeom prst="rect">
            <a:avLst/>
          </a:prstGeom>
        </p:spPr>
        <p:txBody>
          <a:bodyPr wrap="square">
            <a:spAutoFit/>
          </a:bodyPr>
          <a:lstStyle/>
          <a:p>
            <a:pPr marR="0" lvl="0" algn="ctr">
              <a:lnSpc>
                <a:spcPct val="107000"/>
              </a:lnSpc>
              <a:spcBef>
                <a:spcPts val="600"/>
              </a:spcBef>
            </a:pPr>
            <a:r>
              <a:rPr lang="pl-PL" sz="1100" b="1" dirty="0">
                <a:latin typeface="Verdana" panose="020B0604030504040204" pitchFamily="34" charset="0"/>
                <a:ea typeface="Calibri" panose="020F0502020204030204" pitchFamily="34" charset="0"/>
                <a:cs typeface="Times New Roman" panose="02020603050405020304" pitchFamily="18" charset="0"/>
              </a:rPr>
              <a:t>fizyczne</a:t>
            </a:r>
            <a:endParaRPr lang="pl-PL" sz="1100" dirty="0">
              <a:latin typeface="Verdana" panose="020B0604030504040204" pitchFamily="34" charset="0"/>
              <a:ea typeface="Calibri" panose="020F0502020204030204" pitchFamily="34" charset="0"/>
              <a:cs typeface="Times New Roman" panose="02020603050405020304" pitchFamily="18" charset="0"/>
            </a:endParaRPr>
          </a:p>
          <a:p>
            <a:pPr marR="0" lvl="0"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bicie, popychanie, niewłaściwe stosowanie leków, ograniczanie swobody ruchów, trzymanie w odosobnieniu</a:t>
            </a:r>
            <a:endParaRPr lang="pl-PL"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id="{995DEF0D-3376-41DA-BF80-4E74C34121DF}"/>
              </a:ext>
            </a:extLst>
          </p:cNvPr>
          <p:cNvSpPr/>
          <p:nvPr/>
        </p:nvSpPr>
        <p:spPr>
          <a:xfrm>
            <a:off x="2436814" y="5879616"/>
            <a:ext cx="2560636" cy="1272592"/>
          </a:xfrm>
          <a:prstGeom prst="rect">
            <a:avLst/>
          </a:prstGeom>
        </p:spPr>
        <p:txBody>
          <a:bodyPr wrap="square">
            <a:spAutoFit/>
          </a:bodyPr>
          <a:lstStyle/>
          <a:p>
            <a:pPr marR="0" lvl="0" algn="ctr">
              <a:lnSpc>
                <a:spcPct val="107000"/>
              </a:lnSpc>
              <a:spcBef>
                <a:spcPts val="600"/>
              </a:spcBef>
            </a:pPr>
            <a:r>
              <a:rPr lang="pl-PL" sz="1200" b="1" dirty="0">
                <a:latin typeface="Verdana" panose="020B0604030504040204" pitchFamily="34" charset="0"/>
                <a:ea typeface="Calibri" panose="020F0502020204030204" pitchFamily="34" charset="0"/>
                <a:cs typeface="Times New Roman" panose="02020603050405020304" pitchFamily="18" charset="0"/>
              </a:rPr>
              <a:t>emocjonalne</a:t>
            </a:r>
          </a:p>
          <a:p>
            <a:pPr marR="0" lvl="0"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zastraszanie, upokarzanie, ciągłe obwinianie, wielokrotne ignorowanie życzeń starszej osoby , izolowanie od przyjaciół  lub od możliwości działania</a:t>
            </a:r>
            <a:endParaRPr lang="pl-PL"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FB868A86-4E2B-4FB3-9347-46B74D652A06}"/>
              </a:ext>
            </a:extLst>
          </p:cNvPr>
          <p:cNvSpPr/>
          <p:nvPr/>
        </p:nvSpPr>
        <p:spPr>
          <a:xfrm>
            <a:off x="5242877" y="5879616"/>
            <a:ext cx="1854200" cy="1634871"/>
          </a:xfrm>
          <a:prstGeom prst="rect">
            <a:avLst/>
          </a:prstGeom>
        </p:spPr>
        <p:txBody>
          <a:bodyPr wrap="square">
            <a:spAutoFit/>
          </a:bodyPr>
          <a:lstStyle/>
          <a:p>
            <a:pPr marR="0" lvl="0" algn="ctr">
              <a:lnSpc>
                <a:spcPct val="107000"/>
              </a:lnSpc>
              <a:spcBef>
                <a:spcPts val="600"/>
              </a:spcBef>
            </a:pPr>
            <a:r>
              <a:rPr lang="pl-PL" sz="1200" b="1" dirty="0">
                <a:latin typeface="Verdana" panose="020B0604030504040204" pitchFamily="34" charset="0"/>
                <a:ea typeface="Calibri" panose="020F0502020204030204" pitchFamily="34" charset="0"/>
                <a:cs typeface="Times New Roman" panose="02020603050405020304" pitchFamily="18" charset="0"/>
              </a:rPr>
              <a:t>seksualne</a:t>
            </a:r>
          </a:p>
          <a:p>
            <a:pPr marR="0" lvl="0"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molestowanie seksualne, seks bez świadomej zgody, zmuszanie starszej osoby do oglądania czynności seksualnych lub rozbierania się</a:t>
            </a:r>
            <a:endParaRPr lang="pl-PL"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a:extLst>
              <a:ext uri="{FF2B5EF4-FFF2-40B4-BE49-F238E27FC236}">
                <a16:creationId xmlns:a16="http://schemas.microsoft.com/office/drawing/2014/main" id="{6AE3879B-CB3D-45D8-8457-992DB248BFCA}"/>
              </a:ext>
            </a:extLst>
          </p:cNvPr>
          <p:cNvSpPr/>
          <p:nvPr/>
        </p:nvSpPr>
        <p:spPr>
          <a:xfrm>
            <a:off x="2635250" y="8214191"/>
            <a:ext cx="1981200" cy="1305614"/>
          </a:xfrm>
          <a:prstGeom prst="rect">
            <a:avLst/>
          </a:prstGeom>
        </p:spPr>
        <p:txBody>
          <a:bodyPr wrap="square">
            <a:spAutoFit/>
          </a:bodyPr>
          <a:lstStyle/>
          <a:p>
            <a:pPr marR="0" lvl="0" algn="ctr">
              <a:lnSpc>
                <a:spcPct val="107000"/>
              </a:lnSpc>
              <a:spcBef>
                <a:spcPts val="600"/>
              </a:spcBef>
            </a:pPr>
            <a:r>
              <a:rPr lang="pl-PL" sz="1200" b="1" dirty="0">
                <a:latin typeface="Verdana" panose="020B0604030504040204" pitchFamily="34" charset="0"/>
                <a:ea typeface="Calibri" panose="020F0502020204030204" pitchFamily="34" charset="0"/>
                <a:cs typeface="Times New Roman" panose="02020603050405020304" pitchFamily="18" charset="0"/>
              </a:rPr>
              <a:t>finansowe</a:t>
            </a:r>
          </a:p>
          <a:p>
            <a:pPr algn="ctr"/>
            <a:r>
              <a:rPr lang="pl-PL" sz="1100" dirty="0">
                <a:latin typeface="Verdana" panose="020B0604030504040204" pitchFamily="34" charset="0"/>
                <a:ea typeface="Verdana" panose="020B0604030504040204" pitchFamily="34" charset="0"/>
                <a:cs typeface="Verdana" panose="020B0604030504040204" pitchFamily="34" charset="0"/>
              </a:rPr>
              <a:t>korzystanie z pieniędzy albo majątku osoby starszej lub też podejmowanie za nią decyzji finansowych bez jej świadomej zgody</a:t>
            </a:r>
          </a:p>
        </p:txBody>
      </p:sp>
      <p:sp>
        <p:nvSpPr>
          <p:cNvPr id="15" name="Rectangle 14">
            <a:extLst>
              <a:ext uri="{FF2B5EF4-FFF2-40B4-BE49-F238E27FC236}">
                <a16:creationId xmlns:a16="http://schemas.microsoft.com/office/drawing/2014/main" id="{44402E57-B74F-4257-8862-EBF410EB311D}"/>
              </a:ext>
            </a:extLst>
          </p:cNvPr>
          <p:cNvSpPr/>
          <p:nvPr/>
        </p:nvSpPr>
        <p:spPr>
          <a:xfrm>
            <a:off x="120650" y="8214191"/>
            <a:ext cx="2362200" cy="1634871"/>
          </a:xfrm>
          <a:prstGeom prst="rect">
            <a:avLst/>
          </a:prstGeom>
        </p:spPr>
        <p:txBody>
          <a:bodyPr wrap="square">
            <a:spAutoFit/>
          </a:bodyPr>
          <a:lstStyle/>
          <a:p>
            <a:pPr marR="0" lvl="0" algn="ctr">
              <a:lnSpc>
                <a:spcPct val="107000"/>
              </a:lnSpc>
              <a:spcBef>
                <a:spcPts val="600"/>
              </a:spcBef>
            </a:pPr>
            <a:r>
              <a:rPr lang="pl-PL" sz="1200" b="1" dirty="0">
                <a:latin typeface="Verdana" panose="020B0604030504040204" pitchFamily="34" charset="0"/>
                <a:ea typeface="Calibri" panose="020F0502020204030204" pitchFamily="34" charset="0"/>
                <a:cs typeface="Times New Roman" panose="02020603050405020304" pitchFamily="18" charset="0"/>
              </a:rPr>
              <a:t>zaniedbywanie </a:t>
            </a:r>
          </a:p>
          <a:p>
            <a:pPr marR="0" lvl="0"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umyślne lub niezamierzone ograniczenie dostępu do jedzenia, wody, schronienia, odzieży, pomocy w codziennych czynnościach życiowych i realizacji innych niezbędnych potrzeb</a:t>
            </a:r>
            <a:endParaRPr lang="pl-PL"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a:extLst>
              <a:ext uri="{FF2B5EF4-FFF2-40B4-BE49-F238E27FC236}">
                <a16:creationId xmlns:a16="http://schemas.microsoft.com/office/drawing/2014/main" id="{1A60AD7B-5204-4609-BAA6-6A89607A948C}"/>
              </a:ext>
            </a:extLst>
          </p:cNvPr>
          <p:cNvSpPr/>
          <p:nvPr/>
        </p:nvSpPr>
        <p:spPr>
          <a:xfrm>
            <a:off x="5149850" y="8073685"/>
            <a:ext cx="2209800" cy="1365951"/>
          </a:xfrm>
          <a:prstGeom prst="rect">
            <a:avLst/>
          </a:prstGeom>
        </p:spPr>
        <p:txBody>
          <a:bodyPr wrap="square">
            <a:spAutoFit/>
          </a:bodyPr>
          <a:lstStyle/>
          <a:p>
            <a:pPr marR="0" lvl="0">
              <a:lnSpc>
                <a:spcPct val="107000"/>
              </a:lnSpc>
              <a:spcBef>
                <a:spcPts val="600"/>
              </a:spcBef>
            </a:pPr>
            <a:r>
              <a:rPr lang="pl-PL" sz="16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Znęcanie się nad osobami starszymi.</a:t>
            </a:r>
          </a:p>
          <a:p>
            <a:pPr marR="0" lvl="0">
              <a:lnSpc>
                <a:spcPct val="107000"/>
              </a:lnSpc>
              <a:spcBef>
                <a:spcPts val="600"/>
              </a:spcBef>
            </a:pPr>
            <a:r>
              <a:rPr lang="pl-PL" sz="1600" b="1" dirty="0">
                <a:solidFill>
                  <a:schemeClr val="bg1"/>
                </a:solidFill>
                <a:latin typeface="Verdana" panose="020B0604030504040204" pitchFamily="34" charset="0"/>
                <a:ea typeface="Calibri" panose="020F0502020204030204" pitchFamily="34" charset="0"/>
                <a:cs typeface="Times New Roman" panose="02020603050405020304" pitchFamily="18" charset="0"/>
              </a:rPr>
              <a:t>Zauważ.</a:t>
            </a:r>
          </a:p>
          <a:p>
            <a:pPr marR="0" lvl="0">
              <a:lnSpc>
                <a:spcPct val="107000"/>
              </a:lnSpc>
              <a:spcBef>
                <a:spcPts val="600"/>
              </a:spcBef>
            </a:pPr>
            <a:r>
              <a:rPr lang="pl-PL" b="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Mów o tym.</a:t>
            </a:r>
            <a:endParaRPr lang="pl-PL"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3">
            <a:extLst>
              <a:ext uri="{FF2B5EF4-FFF2-40B4-BE49-F238E27FC236}">
                <a16:creationId xmlns:a16="http://schemas.microsoft.com/office/drawing/2014/main" id="{6A23310E-F970-406A-B0D2-B38124116985}"/>
              </a:ext>
            </a:extLst>
          </p:cNvPr>
          <p:cNvSpPr txBox="1">
            <a:spLocks/>
          </p:cNvSpPr>
          <p:nvPr/>
        </p:nvSpPr>
        <p:spPr>
          <a:xfrm>
            <a:off x="120650" y="3944037"/>
            <a:ext cx="7391400" cy="655308"/>
          </a:xfrm>
          <a:prstGeom prst="rect">
            <a:avLst/>
          </a:prstGeom>
        </p:spPr>
        <p:txBody>
          <a:bodyPr vert="horz" wrap="square" lIns="0" tIns="283210" rIns="0" bIns="0" rtlCol="0">
            <a:spAutoFit/>
          </a:bodyPr>
          <a:lstStyle>
            <a:lvl1pPr>
              <a:defRPr sz="3500" b="1" i="0">
                <a:solidFill>
                  <a:schemeClr val="bg1"/>
                </a:solidFill>
                <a:latin typeface="Lexia-XBold"/>
                <a:ea typeface="+mj-ea"/>
                <a:cs typeface="Lexia-XBold"/>
              </a:defRPr>
            </a:lvl1pPr>
          </a:lstStyle>
          <a:p>
            <a:pPr algn="ctr">
              <a:spcBef>
                <a:spcPts val="2230"/>
              </a:spcBef>
            </a:pPr>
            <a:r>
              <a:rPr lang="pl-PL" sz="2400" dirty="0"/>
              <a:t>Rodzaje znęcania się nad osobami starszymi</a:t>
            </a:r>
            <a:endParaRPr lang="pl-PL" sz="2400" kern="0" dirty="0">
              <a:latin typeface="Verdana" panose="020B0604030504040204" pitchFamily="34" charset="0"/>
              <a:ea typeface="Verdana" panose="020B0604030504040204" pitchFamily="34" charset="0"/>
              <a:cs typeface="Verdana" panose="020B0604030504040204" pitchFamily="34" charset="0"/>
            </a:endParaRPr>
          </a:p>
        </p:txBody>
      </p:sp>
      <p:sp>
        <p:nvSpPr>
          <p:cNvPr id="18" name="object 3">
            <a:extLst>
              <a:ext uri="{FF2B5EF4-FFF2-40B4-BE49-F238E27FC236}">
                <a16:creationId xmlns:a16="http://schemas.microsoft.com/office/drawing/2014/main" id="{1EE8AEE7-C0AC-4DA5-99F2-DBE7289BF63F}"/>
              </a:ext>
            </a:extLst>
          </p:cNvPr>
          <p:cNvSpPr txBox="1">
            <a:spLocks/>
          </p:cNvSpPr>
          <p:nvPr/>
        </p:nvSpPr>
        <p:spPr>
          <a:xfrm>
            <a:off x="15875" y="9928912"/>
            <a:ext cx="5911850" cy="655308"/>
          </a:xfrm>
          <a:prstGeom prst="rect">
            <a:avLst/>
          </a:prstGeom>
        </p:spPr>
        <p:txBody>
          <a:bodyPr vert="horz" wrap="square" lIns="0" tIns="283210" rIns="0" bIns="0" rtlCol="0">
            <a:spAutoFit/>
          </a:bodyPr>
          <a:lstStyle>
            <a:lvl1pPr>
              <a:defRPr sz="3500" b="1" i="0">
                <a:solidFill>
                  <a:schemeClr val="bg1"/>
                </a:solidFill>
                <a:latin typeface="Lexia-XBold"/>
                <a:ea typeface="+mj-ea"/>
                <a:cs typeface="Lexia-XBold"/>
              </a:defRPr>
            </a:lvl1pPr>
          </a:lstStyle>
          <a:p>
            <a:pPr algn="ctr">
              <a:spcBef>
                <a:spcPts val="2230"/>
              </a:spcBef>
            </a:pPr>
            <a:br>
              <a:rPr lang="pl-PL" sz="1050" b="0" dirty="0">
                <a:latin typeface="Verdana" panose="020B0604030504040204" pitchFamily="34" charset="0"/>
                <a:ea typeface="Verdana" panose="020B0604030504040204" pitchFamily="34" charset="0"/>
                <a:cs typeface="Verdana" panose="020B0604030504040204" pitchFamily="34" charset="0"/>
              </a:rPr>
            </a:br>
            <a:r>
              <a:rPr lang="pl-PL" sz="1050" b="0" dirty="0">
                <a:latin typeface="Verdana" panose="020B0604030504040204" pitchFamily="34" charset="0"/>
                <a:ea typeface="Verdana" panose="020B0604030504040204" pitchFamily="34" charset="0"/>
                <a:cs typeface="Verdana" panose="020B0604030504040204" pitchFamily="34" charset="0"/>
              </a:rPr>
              <a:t>……</a:t>
            </a:r>
            <a:r>
              <a:rPr lang="pl-PL" sz="1050" b="0" dirty="0" err="1">
                <a:latin typeface="Verdana" panose="020B0604030504040204" pitchFamily="34" charset="0"/>
                <a:ea typeface="Verdana" panose="020B0604030504040204" pitchFamily="34" charset="0"/>
                <a:cs typeface="Verdana" panose="020B0604030504040204" pitchFamily="34" charset="0"/>
              </a:rPr>
              <a:t>Ż</a:t>
            </a:r>
            <a:r>
              <a:rPr lang="pl-PL" sz="1200" b="0" dirty="0" err="1">
                <a:solidFill>
                  <a:srgbClr val="ED1350"/>
                </a:solidFill>
                <a:latin typeface="Verdana" panose="020B0604030504040204" pitchFamily="34" charset="0"/>
                <a:ea typeface="Verdana" panose="020B0604030504040204" pitchFamily="34" charset="0"/>
                <a:cs typeface="Verdana" panose="020B0604030504040204" pitchFamily="34" charset="0"/>
              </a:rPr>
              <a:t>ź</a:t>
            </a:r>
            <a:r>
              <a:rPr lang="pl-PL" sz="1200" dirty="0" err="1">
                <a:solidFill>
                  <a:srgbClr val="ED1350"/>
                </a:solidFill>
                <a:latin typeface="Verdana" panose="020B0604030504040204" pitchFamily="34" charset="0"/>
                <a:ea typeface="Verdana" panose="020B0604030504040204" pitchFamily="34" charset="0"/>
                <a:cs typeface="Verdana" panose="020B0604030504040204" pitchFamily="34" charset="0"/>
              </a:rPr>
              <a:t>ródło</a:t>
            </a:r>
            <a:r>
              <a:rPr lang="pl-PL" sz="1200" dirty="0">
                <a:solidFill>
                  <a:srgbClr val="ED1350"/>
                </a:solidFill>
                <a:latin typeface="Verdana" panose="020B0604030504040204" pitchFamily="34" charset="0"/>
                <a:ea typeface="Verdana" panose="020B0604030504040204" pitchFamily="34" charset="0"/>
                <a:cs typeface="Verdana" panose="020B0604030504040204" pitchFamily="34" charset="0"/>
              </a:rPr>
              <a:t>: helpage.org/</a:t>
            </a:r>
            <a:r>
              <a:rPr lang="pl-PL" sz="1200" dirty="0" err="1">
                <a:solidFill>
                  <a:srgbClr val="ED1350"/>
                </a:solidFill>
                <a:latin typeface="Verdana" panose="020B0604030504040204" pitchFamily="34" charset="0"/>
                <a:ea typeface="Verdana" panose="020B0604030504040204" pitchFamily="34" charset="0"/>
                <a:cs typeface="Verdana" panose="020B0604030504040204" pitchFamily="34" charset="0"/>
              </a:rPr>
              <a:t>elder_abuse</a:t>
            </a:r>
            <a:endParaRPr lang="pl-PL" sz="1200" dirty="0">
              <a:solidFill>
                <a:srgbClr val="ED135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object 10">
            <a:extLst>
              <a:ext uri="{FF2B5EF4-FFF2-40B4-BE49-F238E27FC236}">
                <a16:creationId xmlns:a16="http://schemas.microsoft.com/office/drawing/2014/main" id="{4921D642-C21E-4063-BC27-53A38F9C171E}"/>
              </a:ext>
            </a:extLst>
          </p:cNvPr>
          <p:cNvSpPr/>
          <p:nvPr/>
        </p:nvSpPr>
        <p:spPr>
          <a:xfrm>
            <a:off x="5988050" y="9918700"/>
            <a:ext cx="1207931" cy="671492"/>
          </a:xfrm>
          <a:prstGeom prst="rect">
            <a:avLst/>
          </a:prstGeom>
          <a:blipFill>
            <a:blip r:embed="rId3" cstate="print"/>
            <a:stretch>
              <a:fillRect/>
            </a:stretch>
          </a:blipFill>
        </p:spPr>
        <p:txBody>
          <a:bodyPr wrap="square" lIns="0" tIns="0" rIns="0" bIns="0" rtlCol="0"/>
          <a:lstStyle/>
          <a:p>
            <a:endParaRPr lang="pl-PL" dirty="0"/>
          </a:p>
        </p:txBody>
      </p:sp>
      <p:pic>
        <p:nvPicPr>
          <p:cNvPr id="2" name="Graphic 1">
            <a:extLst>
              <a:ext uri="{FF2B5EF4-FFF2-40B4-BE49-F238E27FC236}">
                <a16:creationId xmlns:a16="http://schemas.microsoft.com/office/drawing/2014/main" id="{A89DA462-2AAC-4B0D-A3CB-DFBD4304873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82650" y="7347518"/>
            <a:ext cx="779465" cy="779465"/>
          </a:xfrm>
          <a:prstGeom prst="rect">
            <a:avLst/>
          </a:prstGeom>
        </p:spPr>
      </p:pic>
      <p:pic>
        <p:nvPicPr>
          <p:cNvPr id="3" name="Graphic 2">
            <a:extLst>
              <a:ext uri="{FF2B5EF4-FFF2-40B4-BE49-F238E27FC236}">
                <a16:creationId xmlns:a16="http://schemas.microsoft.com/office/drawing/2014/main" id="{CAAD754E-B9EA-43E7-AD4C-4787C616E8F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44850" y="7347518"/>
            <a:ext cx="792166" cy="792166"/>
          </a:xfrm>
          <a:prstGeom prst="rect">
            <a:avLst/>
          </a:prstGeom>
        </p:spPr>
      </p:pic>
      <p:pic>
        <p:nvPicPr>
          <p:cNvPr id="4" name="Graphic 3">
            <a:extLst>
              <a:ext uri="{FF2B5EF4-FFF2-40B4-BE49-F238E27FC236}">
                <a16:creationId xmlns:a16="http://schemas.microsoft.com/office/drawing/2014/main" id="{520C8988-77F6-4815-9EDD-354AE6C6AD70}"/>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882650" y="4965700"/>
            <a:ext cx="822330" cy="822330"/>
          </a:xfrm>
          <a:prstGeom prst="rect">
            <a:avLst/>
          </a:prstGeom>
        </p:spPr>
      </p:pic>
      <p:pic>
        <p:nvPicPr>
          <p:cNvPr id="20" name="Graphic 19">
            <a:extLst>
              <a:ext uri="{FF2B5EF4-FFF2-40B4-BE49-F238E27FC236}">
                <a16:creationId xmlns:a16="http://schemas.microsoft.com/office/drawing/2014/main" id="{F4AF0329-4970-4D27-8EF9-03C81A44449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214686" y="4965700"/>
            <a:ext cx="822330" cy="822330"/>
          </a:xfrm>
          <a:prstGeom prst="rect">
            <a:avLst/>
          </a:prstGeom>
        </p:spPr>
      </p:pic>
      <p:pic>
        <p:nvPicPr>
          <p:cNvPr id="21" name="Graphic 20">
            <a:extLst>
              <a:ext uri="{FF2B5EF4-FFF2-40B4-BE49-F238E27FC236}">
                <a16:creationId xmlns:a16="http://schemas.microsoft.com/office/drawing/2014/main" id="{AA2BBD78-7C77-472C-9452-262F55BC802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692773" y="4951648"/>
            <a:ext cx="882658" cy="882658"/>
          </a:xfrm>
          <a:prstGeom prst="rect">
            <a:avLst/>
          </a:prstGeom>
        </p:spPr>
      </p:pic>
      <p:sp>
        <p:nvSpPr>
          <p:cNvPr id="22" name="Rectangle 21">
            <a:extLst>
              <a:ext uri="{FF2B5EF4-FFF2-40B4-BE49-F238E27FC236}">
                <a16:creationId xmlns:a16="http://schemas.microsoft.com/office/drawing/2014/main" id="{3DAD3A15-7D26-4B17-90BA-74C50EC909E8}"/>
              </a:ext>
            </a:extLst>
          </p:cNvPr>
          <p:cNvSpPr/>
          <p:nvPr/>
        </p:nvSpPr>
        <p:spPr>
          <a:xfrm>
            <a:off x="590350" y="3114383"/>
            <a:ext cx="2730700" cy="783804"/>
          </a:xfrm>
          <a:prstGeom prst="rect">
            <a:avLst/>
          </a:prstGeom>
        </p:spPr>
        <p:txBody>
          <a:bodyPr wrap="square">
            <a:spAutoFit/>
          </a:bodyPr>
          <a:lstStyle/>
          <a:p>
            <a:pPr>
              <a:lnSpc>
                <a:spcPct val="107000"/>
              </a:lnSpc>
              <a:spcAft>
                <a:spcPts val="800"/>
              </a:spcAft>
            </a:pPr>
            <a:r>
              <a:rPr lang="pl-PL" sz="1050" dirty="0">
                <a:solidFill>
                  <a:srgbClr val="ED1350"/>
                </a:solidFill>
                <a:latin typeface="Verdana" panose="020B0604030504040204" pitchFamily="34" charset="0"/>
                <a:ea typeface="Verdana" panose="020B0604030504040204" pitchFamily="34" charset="0"/>
                <a:cs typeface="Verdana" panose="020B0604030504040204" pitchFamily="34" charset="0"/>
              </a:rPr>
              <a:t>Mój syn namówił mnie do sprzedaży domu, aby spłacić jego długi. Zgodziłam się i teraz jestem bezdomna.” Kobieta, lat 70, Kirgistan</a:t>
            </a:r>
            <a:endParaRPr lang="pl-PL" sz="1050" dirty="0">
              <a:solidFill>
                <a:srgbClr val="ED1350"/>
              </a:solidFill>
              <a:effectLst/>
              <a:latin typeface="Verdana" panose="020B0604030504040204" pitchFamily="34" charset="0"/>
              <a:ea typeface="Verdana" panose="020B0604030504040204" pitchFamily="34" charset="0"/>
              <a:cs typeface="Verdana" panose="020B0604030504040204" pitchFamily="34" charset="0"/>
            </a:endParaRPr>
          </a:p>
        </p:txBody>
      </p:sp>
      <p:pic>
        <p:nvPicPr>
          <p:cNvPr id="24" name="Picture 23" descr="A picture containing drawing&#10;&#10;Description automatically generated">
            <a:extLst>
              <a:ext uri="{FF2B5EF4-FFF2-40B4-BE49-F238E27FC236}">
                <a16:creationId xmlns:a16="http://schemas.microsoft.com/office/drawing/2014/main" id="{4B773969-47A3-4100-9758-628FF435DD4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10800000" flipH="1" flipV="1">
            <a:off x="395287" y="3096072"/>
            <a:ext cx="226814" cy="183258"/>
          </a:xfrm>
          <a:prstGeom prst="rect">
            <a:avLst/>
          </a:prstGeom>
        </p:spPr>
      </p:pic>
      <p:pic>
        <p:nvPicPr>
          <p:cNvPr id="30" name="Picture 29">
            <a:extLst>
              <a:ext uri="{FF2B5EF4-FFF2-40B4-BE49-F238E27FC236}">
                <a16:creationId xmlns:a16="http://schemas.microsoft.com/office/drawing/2014/main" id="{AF6BD278-6E36-4176-AB50-772BBA4EACBB}"/>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3854450" y="1676497"/>
            <a:ext cx="1145953" cy="1145953"/>
          </a:xfrm>
          <a:prstGeom prst="rect">
            <a:avLst/>
          </a:prstGeom>
        </p:spPr>
      </p:pic>
    </p:spTree>
    <p:extLst>
      <p:ext uri="{BB962C8B-B14F-4D97-AF65-F5344CB8AC3E}">
        <p14:creationId xmlns:p14="http://schemas.microsoft.com/office/powerpoint/2010/main" val="314387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E959D565-69F3-43BF-B717-B0C8F8966642}"/>
              </a:ext>
            </a:extLst>
          </p:cNvPr>
          <p:cNvSpPr txBox="1">
            <a:spLocks noGrp="1"/>
          </p:cNvSpPr>
          <p:nvPr>
            <p:ph type="title"/>
          </p:nvPr>
        </p:nvSpPr>
        <p:spPr>
          <a:xfrm>
            <a:off x="-31750" y="-75150"/>
            <a:ext cx="7556500" cy="1032077"/>
          </a:xfrm>
          <a:prstGeom prst="rect">
            <a:avLst/>
          </a:prstGeom>
        </p:spPr>
        <p:txBody>
          <a:bodyPr vert="horz" wrap="square" lIns="0" tIns="283210" rIns="0" bIns="0" rtlCol="0">
            <a:spAutoFit/>
          </a:bodyPr>
          <a:lstStyle/>
          <a:p>
            <a:pPr marL="12065" marR="5080" algn="ctr">
              <a:lnSpc>
                <a:spcPct val="101200"/>
              </a:lnSpc>
              <a:spcBef>
                <a:spcPts val="830"/>
              </a:spcBef>
            </a:pPr>
            <a:r>
              <a:rPr lang="pl-PL" sz="2400" spc="-30" dirty="0">
                <a:latin typeface="Verdana" panose="020B0604030504040204" pitchFamily="34" charset="0"/>
                <a:ea typeface="Verdana" panose="020B0604030504040204" pitchFamily="34" charset="0"/>
                <a:cs typeface="Verdana" panose="020B0604030504040204" pitchFamily="34" charset="0"/>
              </a:rPr>
              <a:t>ZNĘCANIE SIĘ NAD OSOBAMI STARSZYMI</a:t>
            </a:r>
            <a:br>
              <a:rPr lang="pl-PL" sz="2400" spc="-30" dirty="0">
                <a:latin typeface="Verdana" panose="020B0604030504040204" pitchFamily="34" charset="0"/>
                <a:ea typeface="Verdana" panose="020B0604030504040204" pitchFamily="34" charset="0"/>
                <a:cs typeface="Verdana" panose="020B0604030504040204" pitchFamily="34" charset="0"/>
              </a:rPr>
            </a:br>
            <a:r>
              <a:rPr lang="pl-PL" sz="2400" b="0" spc="-30" dirty="0">
                <a:latin typeface="Verdana" panose="020B0604030504040204" pitchFamily="34" charset="0"/>
                <a:ea typeface="Verdana" panose="020B0604030504040204" pitchFamily="34" charset="0"/>
                <a:cs typeface="Verdana" panose="020B0604030504040204" pitchFamily="34" charset="0"/>
              </a:rPr>
              <a:t>Co zrobić, gdy czujesz się zagrożony</a:t>
            </a:r>
            <a:endParaRPr sz="2800" b="0" dirty="0">
              <a:latin typeface="Verdana" panose="020B0604030504040204" pitchFamily="34" charset="0"/>
              <a:ea typeface="Verdana" panose="020B0604030504040204" pitchFamily="34" charset="0"/>
              <a:cs typeface="Verdana" panose="020B0604030504040204" pitchFamily="34" charset="0"/>
            </a:endParaRPr>
          </a:p>
        </p:txBody>
      </p:sp>
      <p:sp>
        <p:nvSpPr>
          <p:cNvPr id="8" name="Rectangle 7">
            <a:extLst>
              <a:ext uri="{FF2B5EF4-FFF2-40B4-BE49-F238E27FC236}">
                <a16:creationId xmlns:a16="http://schemas.microsoft.com/office/drawing/2014/main" id="{B92FED33-3366-4127-8623-77EE8562B7B7}"/>
              </a:ext>
            </a:extLst>
          </p:cNvPr>
          <p:cNvSpPr/>
          <p:nvPr/>
        </p:nvSpPr>
        <p:spPr>
          <a:xfrm>
            <a:off x="304165" y="3166924"/>
            <a:ext cx="6795769" cy="1890069"/>
          </a:xfrm>
          <a:prstGeom prst="rect">
            <a:avLst/>
          </a:prstGeom>
        </p:spPr>
        <p:txBody>
          <a:bodyPr wrap="square">
            <a:spAutoFit/>
          </a:bodyPr>
          <a:lstStyle/>
          <a:p>
            <a:pPr algn="ctr">
              <a:lnSpc>
                <a:spcPct val="107000"/>
              </a:lnSpc>
              <a:spcBef>
                <a:spcPts val="600"/>
              </a:spcBef>
            </a:pPr>
            <a:r>
              <a:rPr lang="pl-PL" sz="1300" b="1" dirty="0">
                <a:latin typeface="Verdana" panose="020B0604030504040204" pitchFamily="34" charset="0"/>
                <a:ea typeface="Verdana" panose="020B0604030504040204" pitchFamily="34" charset="0"/>
                <a:cs typeface="Times New Roman" panose="02020603050405020304" pitchFamily="18" charset="0"/>
              </a:rPr>
              <a:t>Powiedz komuś o tym</a:t>
            </a:r>
            <a:endParaRPr lang="en-GB" sz="1300"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Jeśli czujesz się niepewnie w domu lub gdziekolwiek indziej, powiedz o tym komuś, komu ufasz, na przykład pracownikowi służby zdrowia, opiekunowi, pracownikowi opieki społecznej, członkowi rodziny lub przyjacielowi. Możesz także szukać wsparcia metodami zdalnymi.</a:t>
            </a:r>
          </a:p>
          <a:p>
            <a:pPr algn="ctr">
              <a:lnSpc>
                <a:spcPct val="107000"/>
              </a:lnSpc>
              <a:spcBef>
                <a:spcPts val="600"/>
              </a:spcBef>
            </a:pPr>
            <a:r>
              <a:rPr lang="pl-PL"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Telefon zaufania dla osób starszych w Polsce: </a:t>
            </a:r>
            <a:r>
              <a:rPr lang="pl-PL" sz="1200" b="1" i="1" dirty="0">
                <a:solidFill>
                  <a:srgbClr val="00B050"/>
                </a:solidFill>
                <a:latin typeface="Verdana" panose="020B0604030504040204" pitchFamily="34" charset="0"/>
                <a:ea typeface="Verdana" panose="020B0604030504040204" pitchFamily="34" charset="0"/>
                <a:cs typeface="Verdana" panose="020B0604030504040204" pitchFamily="34" charset="0"/>
              </a:rPr>
              <a:t>22 635 09 54</a:t>
            </a:r>
          </a:p>
          <a:p>
            <a:pPr algn="ctr">
              <a:lnSpc>
                <a:spcPct val="107000"/>
              </a:lnSpc>
              <a:spcBef>
                <a:spcPts val="600"/>
              </a:spcBef>
            </a:pPr>
            <a:r>
              <a:rPr lang="pl-PL"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Stowarzyszenie mali bracia Ubogich</a:t>
            </a:r>
          </a:p>
          <a:p>
            <a:pPr algn="ctr">
              <a:lnSpc>
                <a:spcPct val="107000"/>
              </a:lnSpc>
              <a:spcBef>
                <a:spcPts val="600"/>
              </a:spcBef>
            </a:pPr>
            <a:r>
              <a:rPr lang="pl-PL"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Poniedziałki, środy, czwartki – 17-20,  środa – 14- 16 w sprawie Alzheimera</a:t>
            </a:r>
            <a:br>
              <a:rPr lang="pl-PL"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br>
            <a:r>
              <a:rPr lang="en-US"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 </a:t>
            </a:r>
            <a:r>
              <a:rPr lang="en-US" sz="1150" dirty="0">
                <a:latin typeface="Verdana" panose="020B0604030504040204" pitchFamily="34" charset="0"/>
                <a:ea typeface="Verdana" panose="020B0604030504040204" pitchFamily="34" charset="0"/>
                <a:cs typeface="Times New Roman" panose="02020603050405020304" pitchFamily="18" charset="0"/>
              </a:rPr>
              <a:t>_________________________________________________________________</a:t>
            </a:r>
            <a:endParaRPr lang="en-GB" sz="115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21F1088-F560-4EF8-9F5A-13B856EF43DF}"/>
              </a:ext>
            </a:extLst>
          </p:cNvPr>
          <p:cNvSpPr/>
          <p:nvPr/>
        </p:nvSpPr>
        <p:spPr>
          <a:xfrm>
            <a:off x="196849" y="5788037"/>
            <a:ext cx="7010399" cy="926729"/>
          </a:xfrm>
          <a:prstGeom prst="rect">
            <a:avLst/>
          </a:prstGeom>
        </p:spPr>
        <p:txBody>
          <a:bodyPr wrap="square">
            <a:spAutoFit/>
          </a:bodyPr>
          <a:lstStyle/>
          <a:p>
            <a:pPr algn="ctr">
              <a:lnSpc>
                <a:spcPct val="107000"/>
              </a:lnSpc>
              <a:spcBef>
                <a:spcPts val="600"/>
              </a:spcBef>
            </a:pPr>
            <a:r>
              <a:rPr lang="pl-PL" sz="1300" b="1" dirty="0">
                <a:latin typeface="Verdana" panose="020B0604030504040204" pitchFamily="34" charset="0"/>
                <a:ea typeface="Verdana" panose="020B0604030504040204" pitchFamily="34" charset="0"/>
                <a:cs typeface="Times New Roman" panose="02020603050405020304" pitchFamily="18" charset="0"/>
              </a:rPr>
              <a:t>To normalne, że możesz się tak czuć</a:t>
            </a:r>
          </a:p>
          <a:p>
            <a:pPr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Jeżeli  ktoś Cię krzywdzi lub czujesz się zagrożony, nie powinieneś się wstydzić. To nie Ty jesteś winny. Wszelkie formy znęcania się fizycznego, emocjonalnego, finansowego, seksualnego lub zaniedbywania są złe, więc masz prawo do uzyskania pomocy</a:t>
            </a:r>
            <a:r>
              <a:rPr lang="en-US" sz="1100" dirty="0">
                <a:latin typeface="Verdana" panose="020B0604030504040204" pitchFamily="34" charset="0"/>
                <a:ea typeface="Verdana" panose="020B0604030504040204" pitchFamily="34" charset="0"/>
                <a:cs typeface="Verdana" panose="020B0604030504040204" pitchFamily="34" charset="0"/>
              </a:rPr>
              <a:t>.</a:t>
            </a:r>
          </a:p>
        </p:txBody>
      </p:sp>
      <p:sp>
        <p:nvSpPr>
          <p:cNvPr id="11" name="Rectangle 10">
            <a:extLst>
              <a:ext uri="{FF2B5EF4-FFF2-40B4-BE49-F238E27FC236}">
                <a16:creationId xmlns:a16="http://schemas.microsoft.com/office/drawing/2014/main" id="{8BB31924-B894-4091-917F-B04266389C4C}"/>
              </a:ext>
            </a:extLst>
          </p:cNvPr>
          <p:cNvSpPr/>
          <p:nvPr/>
        </p:nvSpPr>
        <p:spPr>
          <a:xfrm>
            <a:off x="310515" y="7113307"/>
            <a:ext cx="6871969" cy="1555298"/>
          </a:xfrm>
          <a:prstGeom prst="rect">
            <a:avLst/>
          </a:prstGeom>
        </p:spPr>
        <p:txBody>
          <a:bodyPr wrap="square">
            <a:spAutoFit/>
          </a:bodyPr>
          <a:lstStyle/>
          <a:p>
            <a:pPr algn="ctr">
              <a:lnSpc>
                <a:spcPct val="107000"/>
              </a:lnSpc>
              <a:spcBef>
                <a:spcPts val="600"/>
              </a:spcBef>
            </a:pPr>
            <a:r>
              <a:rPr lang="pl-PL" sz="1300" b="1" dirty="0">
                <a:latin typeface="Verdana" panose="020B0604030504040204" pitchFamily="34" charset="0"/>
                <a:ea typeface="Verdana" panose="020B0604030504040204" pitchFamily="34" charset="0"/>
                <a:cs typeface="Times New Roman" panose="02020603050405020304" pitchFamily="18" charset="0"/>
              </a:rPr>
              <a:t>Zachowaj bezpieczeństwo</a:t>
            </a:r>
            <a:endParaRPr lang="en-US" sz="1300" b="1"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Jeżeli boisz się o swoje życie spróbuj stworzyć plan, który zapewni Ci bezpieczeństwo. Plan ten powinien wskazywać miejsce, w którym znajdziesz  bezpieczne schronienie, a także dane kontaktowe osób lub podmiotów, które mogą udzielić Ci wsparcia. Możesz także schować trochę pieniędzy, paszport, leki i ważne dokumenty. Tutaj możesz dowiedzieć się więcej: </a:t>
            </a:r>
          </a:p>
          <a:p>
            <a:pPr algn="ctr">
              <a:lnSpc>
                <a:spcPct val="107000"/>
              </a:lnSpc>
              <a:spcBef>
                <a:spcPts val="600"/>
              </a:spcBef>
            </a:pPr>
            <a:r>
              <a:rPr lang="pl-PL"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TU WSTAWIĆ dane do kontaktu i godziny urzędowania</a:t>
            </a:r>
            <a:r>
              <a:rPr lang="en-US" sz="1100" b="1" i="1" dirty="0">
                <a:solidFill>
                  <a:srgbClr val="00B050"/>
                </a:solidFill>
                <a:latin typeface="Verdana" panose="020B0604030504040204" pitchFamily="34" charset="0"/>
                <a:ea typeface="Verdana" panose="020B0604030504040204" pitchFamily="34" charset="0"/>
                <a:cs typeface="Verdana" panose="020B0604030504040204" pitchFamily="34" charset="0"/>
              </a:rPr>
              <a:t>:__________________ </a:t>
            </a:r>
            <a:r>
              <a:rPr lang="en-US" sz="1150" dirty="0">
                <a:latin typeface="Verdana" panose="020B0604030504040204" pitchFamily="34" charset="0"/>
                <a:ea typeface="Verdana" panose="020B0604030504040204" pitchFamily="34" charset="0"/>
                <a:cs typeface="Times New Roman" panose="02020603050405020304" pitchFamily="18" charset="0"/>
              </a:rPr>
              <a:t>________________________________________________________________________</a:t>
            </a:r>
          </a:p>
        </p:txBody>
      </p:sp>
      <p:sp>
        <p:nvSpPr>
          <p:cNvPr id="12" name="object 3">
            <a:extLst>
              <a:ext uri="{FF2B5EF4-FFF2-40B4-BE49-F238E27FC236}">
                <a16:creationId xmlns:a16="http://schemas.microsoft.com/office/drawing/2014/main" id="{37AD66E9-64D6-4BFD-96AA-AC9270D150C1}"/>
              </a:ext>
            </a:extLst>
          </p:cNvPr>
          <p:cNvSpPr txBox="1">
            <a:spLocks/>
          </p:cNvSpPr>
          <p:nvPr/>
        </p:nvSpPr>
        <p:spPr>
          <a:xfrm>
            <a:off x="15875" y="9949192"/>
            <a:ext cx="5911850" cy="655308"/>
          </a:xfrm>
          <a:prstGeom prst="rect">
            <a:avLst/>
          </a:prstGeom>
        </p:spPr>
        <p:txBody>
          <a:bodyPr vert="horz" wrap="square" lIns="0" tIns="283210" rIns="0" bIns="0" rtlCol="0">
            <a:spAutoFit/>
          </a:bodyPr>
          <a:lstStyle>
            <a:lvl1pPr>
              <a:defRPr sz="3500" b="1" i="0">
                <a:solidFill>
                  <a:schemeClr val="bg1"/>
                </a:solidFill>
                <a:latin typeface="Lexia-XBold"/>
                <a:ea typeface="+mj-ea"/>
                <a:cs typeface="Lexia-XBold"/>
              </a:defRPr>
            </a:lvl1pPr>
          </a:lstStyle>
          <a:p>
            <a:pPr algn="ctr">
              <a:spcBef>
                <a:spcPts val="2230"/>
              </a:spcBef>
            </a:pPr>
            <a:r>
              <a:rPr lang="pl-PL" sz="1200" dirty="0">
                <a:solidFill>
                  <a:schemeClr val="tx1"/>
                </a:solidFill>
                <a:latin typeface="Verdana" panose="020B0604030504040204" pitchFamily="34" charset="0"/>
                <a:ea typeface="Verdana" panose="020B0604030504040204" pitchFamily="34" charset="0"/>
                <a:cs typeface="Verdana" panose="020B0604030504040204" pitchFamily="34" charset="0"/>
              </a:rPr>
              <a:t>Jeżeli ktoś się nad Tobą znęca, nie ukrywaj tego. Mów o tym. </a:t>
            </a:r>
            <a:br>
              <a:rPr lang="pl-PL" sz="12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pl-PL" sz="1100" dirty="0">
                <a:solidFill>
                  <a:schemeClr val="tx1"/>
                </a:solidFill>
                <a:latin typeface="Verdana" panose="020B0604030504040204" pitchFamily="34" charset="0"/>
                <a:ea typeface="Verdana" panose="020B0604030504040204" pitchFamily="34" charset="0"/>
                <a:cs typeface="Verdana" panose="020B0604030504040204" pitchFamily="34" charset="0"/>
              </a:rPr>
              <a:t>800 676 676 – bezpłatna infolinia Rzecznika Praw Obywatelskich</a:t>
            </a:r>
            <a:endParaRPr lang="en-GB" sz="1100" dirty="0">
              <a:solidFill>
                <a:srgbClr val="F25A2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object 10">
            <a:extLst>
              <a:ext uri="{FF2B5EF4-FFF2-40B4-BE49-F238E27FC236}">
                <a16:creationId xmlns:a16="http://schemas.microsoft.com/office/drawing/2014/main" id="{D15B3D11-D788-4BB2-B773-96924685E892}"/>
              </a:ext>
            </a:extLst>
          </p:cNvPr>
          <p:cNvSpPr/>
          <p:nvPr/>
        </p:nvSpPr>
        <p:spPr>
          <a:xfrm>
            <a:off x="6075519" y="9918700"/>
            <a:ext cx="1207931" cy="671492"/>
          </a:xfrm>
          <a:prstGeom prst="rect">
            <a:avLst/>
          </a:prstGeom>
          <a:blipFill>
            <a:blip r:embed="rId3" cstate="print"/>
            <a:stretch>
              <a:fillRect/>
            </a:stretch>
          </a:blipFill>
        </p:spPr>
        <p:txBody>
          <a:bodyPr wrap="square" lIns="0" tIns="0" rIns="0" bIns="0" rtlCol="0"/>
          <a:lstStyle/>
          <a:p>
            <a:endParaRPr/>
          </a:p>
        </p:txBody>
      </p:sp>
      <p:sp>
        <p:nvSpPr>
          <p:cNvPr id="2" name="Rectangle 1">
            <a:extLst>
              <a:ext uri="{FF2B5EF4-FFF2-40B4-BE49-F238E27FC236}">
                <a16:creationId xmlns:a16="http://schemas.microsoft.com/office/drawing/2014/main" id="{0EEAEACC-1919-42BC-A02F-E7011B0B43B2}"/>
              </a:ext>
            </a:extLst>
          </p:cNvPr>
          <p:cNvSpPr/>
          <p:nvPr/>
        </p:nvSpPr>
        <p:spPr>
          <a:xfrm>
            <a:off x="95885" y="1641152"/>
            <a:ext cx="7086599" cy="1107867"/>
          </a:xfrm>
          <a:prstGeom prst="rect">
            <a:avLst/>
          </a:prstGeom>
        </p:spPr>
        <p:txBody>
          <a:bodyPr wrap="square">
            <a:spAutoFit/>
          </a:bodyPr>
          <a:lstStyle/>
          <a:p>
            <a:pPr algn="ctr">
              <a:lnSpc>
                <a:spcPct val="107000"/>
              </a:lnSpc>
              <a:spcBef>
                <a:spcPts val="600"/>
              </a:spcBef>
            </a:pPr>
            <a:r>
              <a:rPr lang="pl-PL" sz="1300" b="1" dirty="0">
                <a:latin typeface="Verdana" panose="020B0604030504040204" pitchFamily="34" charset="0"/>
                <a:ea typeface="Verdana" panose="020B0604030504040204" pitchFamily="34" charset="0"/>
                <a:cs typeface="Times New Roman" panose="02020603050405020304" pitchFamily="18" charset="0"/>
              </a:rPr>
              <a:t>Zauważ oznaki</a:t>
            </a:r>
            <a:endParaRPr lang="en-GB" sz="1300" b="1"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Bef>
                <a:spcPts val="600"/>
              </a:spcBef>
            </a:pPr>
            <a:r>
              <a:rPr lang="pl-PL" sz="1100" dirty="0">
                <a:latin typeface="Verdana" panose="020B0604030504040204" pitchFamily="34" charset="0"/>
                <a:ea typeface="Verdana" panose="020B0604030504040204" pitchFamily="34" charset="0"/>
                <a:cs typeface="Verdana" panose="020B0604030504040204" pitchFamily="34" charset="0"/>
              </a:rPr>
              <a:t>Znęcanie się nad osobami  starszymi może przybierać różne formy – możesz czuć się zastraszany, poniżany lub ignorowany, izolowany od przyjaciół i rodziny; możesz doświadczać  kontaktów seksualnych, na które nie wyraziłeś zgody; nie masz możliwości  wydawania pieniędzy w taki sposób, jak chcesz; ktoś odmawia  Ci dostępu do jedzenia lub lekarstw; jesteś bity.</a:t>
            </a:r>
            <a:endParaRPr lang="en-GB" sz="1100" dirty="0">
              <a:effectLst/>
              <a:latin typeface="Verdana" panose="020B0604030504040204" pitchFamily="34" charset="0"/>
              <a:ea typeface="Verdana" panose="020B0604030504040204" pitchFamily="34" charset="0"/>
              <a:cs typeface="Verdana" panose="020B0604030504040204" pitchFamily="34" charset="0"/>
            </a:endParaRPr>
          </a:p>
        </p:txBody>
      </p:sp>
      <p:pic>
        <p:nvPicPr>
          <p:cNvPr id="14" name="Picture 13">
            <a:extLst>
              <a:ext uri="{FF2B5EF4-FFF2-40B4-BE49-F238E27FC236}">
                <a16:creationId xmlns:a16="http://schemas.microsoft.com/office/drawing/2014/main" id="{40B1D596-62B9-4395-9AFE-9F291AFD01B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746444" y="2849432"/>
            <a:ext cx="609874" cy="609874"/>
          </a:xfrm>
          <a:prstGeom prst="rect">
            <a:avLst/>
          </a:prstGeom>
        </p:spPr>
      </p:pic>
      <p:pic>
        <p:nvPicPr>
          <p:cNvPr id="15" name="Graphic 14">
            <a:extLst>
              <a:ext uri="{FF2B5EF4-FFF2-40B4-BE49-F238E27FC236}">
                <a16:creationId xmlns:a16="http://schemas.microsoft.com/office/drawing/2014/main" id="{2CB5CF8B-E11B-4994-81B9-D4693FC2372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765152" y="6734239"/>
            <a:ext cx="635960" cy="635960"/>
          </a:xfrm>
          <a:prstGeom prst="rect">
            <a:avLst/>
          </a:prstGeom>
        </p:spPr>
      </p:pic>
      <p:pic>
        <p:nvPicPr>
          <p:cNvPr id="16" name="Picture 15">
            <a:extLst>
              <a:ext uri="{FF2B5EF4-FFF2-40B4-BE49-F238E27FC236}">
                <a16:creationId xmlns:a16="http://schemas.microsoft.com/office/drawing/2014/main" id="{06FC7AD9-819B-4153-BB32-55562FDF002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479941" y="4878103"/>
            <a:ext cx="1206382" cy="1125092"/>
          </a:xfrm>
          <a:prstGeom prst="rect">
            <a:avLst/>
          </a:prstGeom>
        </p:spPr>
      </p:pic>
      <p:pic>
        <p:nvPicPr>
          <p:cNvPr id="4" name="Picture 3">
            <a:extLst>
              <a:ext uri="{FF2B5EF4-FFF2-40B4-BE49-F238E27FC236}">
                <a16:creationId xmlns:a16="http://schemas.microsoft.com/office/drawing/2014/main" id="{CA9D9F5B-3D14-4A0B-A879-A01EB491F89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809946" y="1382223"/>
            <a:ext cx="546372" cy="546372"/>
          </a:xfrm>
          <a:prstGeom prst="rect">
            <a:avLst/>
          </a:prstGeom>
        </p:spPr>
      </p:pic>
      <p:sp>
        <p:nvSpPr>
          <p:cNvPr id="17" name="Rectangle 16">
            <a:extLst>
              <a:ext uri="{FF2B5EF4-FFF2-40B4-BE49-F238E27FC236}">
                <a16:creationId xmlns:a16="http://schemas.microsoft.com/office/drawing/2014/main" id="{4373B8E0-F80E-4D3C-9E86-B4DB94804747}"/>
              </a:ext>
            </a:extLst>
          </p:cNvPr>
          <p:cNvSpPr/>
          <p:nvPr/>
        </p:nvSpPr>
        <p:spPr>
          <a:xfrm>
            <a:off x="572860" y="8854153"/>
            <a:ext cx="3281590" cy="1100622"/>
          </a:xfrm>
          <a:prstGeom prst="rect">
            <a:avLst/>
          </a:prstGeom>
        </p:spPr>
        <p:txBody>
          <a:bodyPr wrap="square">
            <a:spAutoFit/>
          </a:bodyPr>
          <a:lstStyle/>
          <a:p>
            <a:pPr>
              <a:lnSpc>
                <a:spcPct val="107000"/>
              </a:lnSpc>
              <a:spcAft>
                <a:spcPts val="800"/>
              </a:spcAft>
            </a:pPr>
            <a: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t>Odkąd zmarła moja żona mieszkam </a:t>
            </a:r>
            <a:b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t>z rodziną syna. Moja synowa obraża mnie, nie daje mi wystarczającej ilości jedzenia, nie chce prać moich rzeczy. ” </a:t>
            </a:r>
          </a:p>
          <a:p>
            <a:pPr>
              <a:lnSpc>
                <a:spcPct val="107000"/>
              </a:lnSpc>
              <a:spcAft>
                <a:spcPts val="800"/>
              </a:spcAft>
            </a:pPr>
            <a: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t>Starszy mężczyzna z Kirgistanu</a:t>
            </a:r>
            <a:endParaRPr lang="en-GB" sz="11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a:extLst>
              <a:ext uri="{FF2B5EF4-FFF2-40B4-BE49-F238E27FC236}">
                <a16:creationId xmlns:a16="http://schemas.microsoft.com/office/drawing/2014/main" id="{BD3867F1-50C9-4468-830F-A785090E1BAC}"/>
              </a:ext>
            </a:extLst>
          </p:cNvPr>
          <p:cNvSpPr/>
          <p:nvPr/>
        </p:nvSpPr>
        <p:spPr>
          <a:xfrm>
            <a:off x="4235450" y="8663022"/>
            <a:ext cx="3200400" cy="1100622"/>
          </a:xfrm>
          <a:prstGeom prst="rect">
            <a:avLst/>
          </a:prstGeom>
        </p:spPr>
        <p:txBody>
          <a:bodyPr wrap="square">
            <a:spAutoFit/>
          </a:bodyPr>
          <a:lstStyle/>
          <a:p>
            <a:pPr>
              <a:lnSpc>
                <a:spcPct val="107000"/>
              </a:lnSpc>
              <a:spcAft>
                <a:spcPts val="800"/>
              </a:spcAft>
            </a:pPr>
            <a: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t>Mówią, że jeżeli starsza kobieta ma zaczerwienione oczy, to  pewnie jest czarownicą. Bałam się, że o mnie też tak mogą pomyśleć.” </a:t>
            </a:r>
          </a:p>
          <a:p>
            <a:pPr>
              <a:lnSpc>
                <a:spcPct val="107000"/>
              </a:lnSpc>
              <a:spcAft>
                <a:spcPts val="800"/>
              </a:spcAft>
            </a:pPr>
            <a:r>
              <a:rPr lang="pl-PL" sz="1100" dirty="0">
                <a:solidFill>
                  <a:schemeClr val="bg1"/>
                </a:solidFill>
                <a:latin typeface="Verdana" panose="020B0604030504040204" pitchFamily="34" charset="0"/>
                <a:ea typeface="Verdana" panose="020B0604030504040204" pitchFamily="34" charset="0"/>
                <a:cs typeface="Verdana" panose="020B0604030504040204" pitchFamily="34" charset="0"/>
              </a:rPr>
              <a:t>Starsza kobieta z Tanzanii</a:t>
            </a:r>
            <a:endParaRPr lang="en-GB" sz="11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pic>
        <p:nvPicPr>
          <p:cNvPr id="19" name="Picture 18" descr="A picture containing drawing&#10;&#10;Description automatically generated">
            <a:extLst>
              <a:ext uri="{FF2B5EF4-FFF2-40B4-BE49-F238E27FC236}">
                <a16:creationId xmlns:a16="http://schemas.microsoft.com/office/drawing/2014/main" id="{4EBB775B-E4CA-4018-9E32-48A403C442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0800000" flipH="1" flipV="1">
            <a:off x="4008636" y="8851900"/>
            <a:ext cx="226814" cy="183258"/>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7A1D5511-B872-4823-A851-84344F36D8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0800000" flipH="1" flipV="1">
            <a:off x="351035" y="8821042"/>
            <a:ext cx="226814" cy="183258"/>
          </a:xfrm>
          <a:prstGeom prst="rect">
            <a:avLst/>
          </a:prstGeom>
        </p:spPr>
      </p:pic>
    </p:spTree>
    <p:extLst>
      <p:ext uri="{BB962C8B-B14F-4D97-AF65-F5344CB8AC3E}">
        <p14:creationId xmlns:p14="http://schemas.microsoft.com/office/powerpoint/2010/main" val="3110312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15A2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BA2A85DC562747B1CEEA53FBA1573F" ma:contentTypeVersion="13" ma:contentTypeDescription="Create a new document." ma:contentTypeScope="" ma:versionID="750e841d7b709094037136318194be04">
  <xsd:schema xmlns:xsd="http://www.w3.org/2001/XMLSchema" xmlns:xs="http://www.w3.org/2001/XMLSchema" xmlns:p="http://schemas.microsoft.com/office/2006/metadata/properties" xmlns:ns3="6babe3d3-76ac-42b4-b456-7cb42a7e7dca" xmlns:ns4="00b3ad4e-f71a-4ca3-bc53-6b8fb531fde5" targetNamespace="http://schemas.microsoft.com/office/2006/metadata/properties" ma:root="true" ma:fieldsID="81a77d0b1f5a4a3d31206f9f6dffb0c9" ns3:_="" ns4:_="">
    <xsd:import namespace="6babe3d3-76ac-42b4-b456-7cb42a7e7dca"/>
    <xsd:import namespace="00b3ad4e-f71a-4ca3-bc53-6b8fb531fde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abe3d3-76ac-42b4-b456-7cb42a7e7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b3ad4e-f71a-4ca3-bc53-6b8fb531fde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E0BB7B-E0F8-4CB5-8D9B-FCD72537C8F5}">
  <ds:schemaRefs>
    <ds:schemaRef ds:uri="http://schemas.microsoft.com/sharepoint/v3/contenttype/forms"/>
  </ds:schemaRefs>
</ds:datastoreItem>
</file>

<file path=customXml/itemProps2.xml><?xml version="1.0" encoding="utf-8"?>
<ds:datastoreItem xmlns:ds="http://schemas.openxmlformats.org/officeDocument/2006/customXml" ds:itemID="{BC320193-D7B7-4E05-B0E4-72AB75B2D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abe3d3-76ac-42b4-b456-7cb42a7e7dca"/>
    <ds:schemaRef ds:uri="00b3ad4e-f71a-4ca3-bc53-6b8fb531f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1363BE-4258-41A1-9FC5-BD74B7AE5FA4}">
  <ds:schemaRefs>
    <ds:schemaRef ds:uri="6babe3d3-76ac-42b4-b456-7cb42a7e7dca"/>
    <ds:schemaRef ds:uri="00b3ad4e-f71a-4ca3-bc53-6b8fb531fde5"/>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1044</TotalTime>
  <Words>607</Words>
  <Application>Microsoft Office PowerPoint</Application>
  <PresentationFormat>Niestandardowy</PresentationFormat>
  <Paragraphs>40</Paragraphs>
  <Slides>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vt:i4>
      </vt:variant>
    </vt:vector>
  </HeadingPairs>
  <TitlesOfParts>
    <vt:vector size="6" baseType="lpstr">
      <vt:lpstr>Calibri</vt:lpstr>
      <vt:lpstr>Lexia-XBold</vt:lpstr>
      <vt:lpstr>Verdana</vt:lpstr>
      <vt:lpstr>Office Theme</vt:lpstr>
      <vt:lpstr>ZNĘCANIE SIĘ  NAD OSOBAMI STARSZYMI</vt:lpstr>
      <vt:lpstr>ZNĘCANIE SIĘ NAD OSOBAMI STARSZYMI Co zrobić, gdy czujesz się zagrożony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abuse_advice for older people</dc:title>
  <dc:creator>Laura Pares</dc:creator>
  <cp:lastModifiedBy>Dagmara Derda</cp:lastModifiedBy>
  <cp:revision>37</cp:revision>
  <dcterms:created xsi:type="dcterms:W3CDTF">2020-03-26T11:17:14Z</dcterms:created>
  <dcterms:modified xsi:type="dcterms:W3CDTF">2020-06-16T12:54:09Z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Adobe InDesign 15.0 (Macintosh)</vt:lpwstr>
  </property>
  <property fmtid="{D5CDD505-2E9C-101B-9397-08002B2CF9AE}" pid="4" name="LastSaved">
    <vt:filetime>2020-03-26T00:00:00Z</vt:filetime>
  </property>
  <property fmtid="{D5CDD505-2E9C-101B-9397-08002B2CF9AE}" pid="5" name="ContentTypeId">
    <vt:lpwstr>0x0101003BBA2A85DC562747B1CEEA53FBA1573F</vt:lpwstr>
  </property>
</Properties>
</file>