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1" r:id="rId3"/>
    <p:sldId id="337" r:id="rId4"/>
    <p:sldId id="339" r:id="rId5"/>
    <p:sldId id="340" r:id="rId6"/>
    <p:sldId id="300" r:id="rId7"/>
    <p:sldId id="305" r:id="rId8"/>
    <p:sldId id="310" r:id="rId9"/>
    <p:sldId id="312" r:id="rId10"/>
    <p:sldId id="315" r:id="rId11"/>
    <p:sldId id="320" r:id="rId12"/>
    <p:sldId id="342" r:id="rId13"/>
    <p:sldId id="318" r:id="rId14"/>
    <p:sldId id="336" r:id="rId15"/>
    <p:sldId id="326" r:id="rId16"/>
  </p:sldIdLst>
  <p:sldSz cx="9144000" cy="6858000" type="screen4x3"/>
  <p:notesSz cx="6669088" cy="97536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2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7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532" autoAdjust="0"/>
  </p:normalViewPr>
  <p:slideViewPr>
    <p:cSldViewPr>
      <p:cViewPr>
        <p:scale>
          <a:sx n="69" d="100"/>
          <a:sy n="69" d="100"/>
        </p:scale>
        <p:origin x="-1877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387F0-AF5D-4585-9DFD-E65307C1B2B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19B5457-A019-4E76-9AA2-E62FA3B8A883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I ETAP</a:t>
          </a:r>
        </a:p>
        <a:p>
          <a:r>
            <a:rPr lang="pl-PL" b="1" dirty="0"/>
            <a:t>BUDOWA MIESZKAŃ </a:t>
          </a:r>
          <a:br>
            <a:rPr lang="pl-PL" b="1" dirty="0"/>
          </a:br>
          <a:r>
            <a:rPr lang="pl-PL" b="1" dirty="0"/>
            <a:t>PRZEZ STBS LUB WYGOSPODAROWANIE MIESZKAŃ Z ZASOBU MIASTA</a:t>
          </a:r>
        </a:p>
      </dgm:t>
    </dgm:pt>
    <dgm:pt modelId="{AC3AFFC9-23F1-4357-916F-D1215BA8BA0C}" type="parTrans" cxnId="{2F0906CF-15C0-4227-AE04-4EE71A2899C2}">
      <dgm:prSet/>
      <dgm:spPr/>
      <dgm:t>
        <a:bodyPr/>
        <a:lstStyle/>
        <a:p>
          <a:endParaRPr lang="pl-PL"/>
        </a:p>
      </dgm:t>
    </dgm:pt>
    <dgm:pt modelId="{9EFFC720-F9C0-49EB-AE84-98B776972944}" type="sibTrans" cxnId="{2F0906CF-15C0-4227-AE04-4EE71A2899C2}">
      <dgm:prSet/>
      <dgm:spPr/>
      <dgm:t>
        <a:bodyPr/>
        <a:lstStyle/>
        <a:p>
          <a:endParaRPr lang="pl-PL"/>
        </a:p>
      </dgm:t>
    </dgm:pt>
    <dgm:pt modelId="{96B9B434-1291-4BF3-9834-BCB61E509247}">
      <dgm:prSet phldrT="[Tekst]" custT="1"/>
      <dgm:spPr/>
      <dgm:t>
        <a:bodyPr/>
        <a:lstStyle/>
        <a:p>
          <a:r>
            <a:rPr lang="pl-PL" sz="1200" b="1" dirty="0"/>
            <a:t>Mieszkania zostały wybudowane przez STBS Spółkę z o.o. ze wsparciem finansowym BGK oraz z udziałem finansowym Miasta lub osób fizycznych, które uprawnienia wynikające z umowy partycypacyjnej przekazały na rzecz Miasta.</a:t>
          </a:r>
        </a:p>
      </dgm:t>
    </dgm:pt>
    <dgm:pt modelId="{4EBB8871-7753-4F75-97C1-279DCC62FC09}" type="parTrans" cxnId="{2060F87F-006E-410A-A0C5-9D419CFE5F38}">
      <dgm:prSet/>
      <dgm:spPr/>
      <dgm:t>
        <a:bodyPr/>
        <a:lstStyle/>
        <a:p>
          <a:endParaRPr lang="pl-PL"/>
        </a:p>
      </dgm:t>
    </dgm:pt>
    <dgm:pt modelId="{5BE94398-A75F-4660-9A82-E72CB54222EE}" type="sibTrans" cxnId="{2060F87F-006E-410A-A0C5-9D419CFE5F38}">
      <dgm:prSet/>
      <dgm:spPr/>
      <dgm:t>
        <a:bodyPr/>
        <a:lstStyle/>
        <a:p>
          <a:endParaRPr lang="pl-PL"/>
        </a:p>
      </dgm:t>
    </dgm:pt>
    <dgm:pt modelId="{313FFD42-9097-454E-BEFA-39AF5BE16617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II ETAP</a:t>
          </a:r>
        </a:p>
        <a:p>
          <a:r>
            <a:rPr lang="pl-PL" b="1" dirty="0"/>
            <a:t>NAJEM LUB PODNAJEM MIESZKANIA</a:t>
          </a:r>
        </a:p>
      </dgm:t>
    </dgm:pt>
    <dgm:pt modelId="{865842E3-6FAA-4649-A636-8B61F7C9F0C9}" type="parTrans" cxnId="{4D48BB9F-23C6-4BD6-AFBA-4120B18C9118}">
      <dgm:prSet/>
      <dgm:spPr/>
      <dgm:t>
        <a:bodyPr/>
        <a:lstStyle/>
        <a:p>
          <a:endParaRPr lang="pl-PL"/>
        </a:p>
      </dgm:t>
    </dgm:pt>
    <dgm:pt modelId="{2DCB2678-2EC1-4218-A3AD-FED713851610}" type="sibTrans" cxnId="{4D48BB9F-23C6-4BD6-AFBA-4120B18C9118}">
      <dgm:prSet/>
      <dgm:spPr/>
      <dgm:t>
        <a:bodyPr/>
        <a:lstStyle/>
        <a:p>
          <a:endParaRPr lang="pl-PL"/>
        </a:p>
      </dgm:t>
    </dgm:pt>
    <dgm:pt modelId="{C56EE4A9-68CE-43FD-AE43-633DDF16B70C}">
      <dgm:prSet phldrT="[Tekst]" custT="1"/>
      <dgm:spPr/>
      <dgm:t>
        <a:bodyPr/>
        <a:lstStyle/>
        <a:p>
          <a:r>
            <a:rPr lang="pl-PL" sz="1200" b="1" dirty="0"/>
            <a:t>W systemie najem – podnajem Miasto zawiera umowę najmu ze Spółką (właścicielem mieszkań) i płaci STBS czynsz najmu wg stawki obowiązującej w Spółce a następnie podnajmuje za stawkę komunalną lokale osobom uprawnionym, którym umożliwia jednoczesne korzystanie z dodatku mieszkaniowego i obniżki czynszu.</a:t>
          </a:r>
        </a:p>
      </dgm:t>
    </dgm:pt>
    <dgm:pt modelId="{57CA1E3B-A6AA-4AC7-8BE8-95917C0A6B4F}" type="parTrans" cxnId="{03FC70BF-1B69-42BA-BDFB-731EB8194AC1}">
      <dgm:prSet/>
      <dgm:spPr/>
      <dgm:t>
        <a:bodyPr/>
        <a:lstStyle/>
        <a:p>
          <a:endParaRPr lang="pl-PL"/>
        </a:p>
      </dgm:t>
    </dgm:pt>
    <dgm:pt modelId="{3D51AE1A-ADFC-46D6-82E5-F4003F0A8FE6}" type="sibTrans" cxnId="{03FC70BF-1B69-42BA-BDFB-731EB8194AC1}">
      <dgm:prSet/>
      <dgm:spPr/>
      <dgm:t>
        <a:bodyPr/>
        <a:lstStyle/>
        <a:p>
          <a:endParaRPr lang="pl-PL"/>
        </a:p>
      </dgm:t>
    </dgm:pt>
    <dgm:pt modelId="{823FAF54-677D-463B-A36C-56CCB5DCF3B3}">
      <dgm:prSet phldrT="[Tekst]"/>
      <dgm:spPr/>
      <dgm:t>
        <a:bodyPr/>
        <a:lstStyle/>
        <a:p>
          <a:r>
            <a:rPr lang="pl-PL" b="1" dirty="0">
              <a:solidFill>
                <a:schemeClr val="tx1"/>
              </a:solidFill>
            </a:rPr>
            <a:t>III ETAP</a:t>
          </a:r>
        </a:p>
        <a:p>
          <a:r>
            <a:rPr lang="pl-PL" b="1" dirty="0"/>
            <a:t>PARTNERSTWO Z NGO</a:t>
          </a:r>
        </a:p>
        <a:p>
          <a:r>
            <a:rPr lang="pl-PL" b="1" dirty="0"/>
            <a:t>(porozumienia intencyjne, umowy dotacyjne)</a:t>
          </a:r>
        </a:p>
      </dgm:t>
    </dgm:pt>
    <dgm:pt modelId="{92347C03-05D0-4012-96D4-9DC683EB68AD}" type="parTrans" cxnId="{183A349E-641F-4F67-BC58-BEE892EA3C90}">
      <dgm:prSet/>
      <dgm:spPr/>
      <dgm:t>
        <a:bodyPr/>
        <a:lstStyle/>
        <a:p>
          <a:endParaRPr lang="pl-PL"/>
        </a:p>
      </dgm:t>
    </dgm:pt>
    <dgm:pt modelId="{EA6DF174-9A95-4B87-8CF5-EFC1F5727738}" type="sibTrans" cxnId="{183A349E-641F-4F67-BC58-BEE892EA3C90}">
      <dgm:prSet/>
      <dgm:spPr/>
      <dgm:t>
        <a:bodyPr/>
        <a:lstStyle/>
        <a:p>
          <a:endParaRPr lang="pl-PL"/>
        </a:p>
      </dgm:t>
    </dgm:pt>
    <dgm:pt modelId="{BEB4A4C8-8E7E-46F7-8FB0-DB671B7C75B2}">
      <dgm:prSet phldrT="[Tekst]" custT="1"/>
      <dgm:spPr/>
      <dgm:t>
        <a:bodyPr/>
        <a:lstStyle/>
        <a:p>
          <a:r>
            <a:rPr lang="pl-PL" sz="1200" b="1" dirty="0"/>
            <a:t>Organizacja pozarządowa jest partnerem m.in. w pozyskiwaniu środków na wpłatę partycypacji, we wskazywaniu mieszkań osobom uprawnionym a także otrzymuje dotacje z budżetu miasta np. na zapewnienie asystentów, opiekunów, specjalistycznych usług opiekuńczych.</a:t>
          </a:r>
        </a:p>
      </dgm:t>
    </dgm:pt>
    <dgm:pt modelId="{5C631CAB-C332-408D-B65C-1E1CB9456212}" type="parTrans" cxnId="{C40D8C37-08B0-4C56-ABC1-754C4761CFE7}">
      <dgm:prSet/>
      <dgm:spPr/>
      <dgm:t>
        <a:bodyPr/>
        <a:lstStyle/>
        <a:p>
          <a:endParaRPr lang="pl-PL"/>
        </a:p>
      </dgm:t>
    </dgm:pt>
    <dgm:pt modelId="{8C994AB1-303C-4B5E-BC63-0AE1DDD6E342}" type="sibTrans" cxnId="{C40D8C37-08B0-4C56-ABC1-754C4761CFE7}">
      <dgm:prSet/>
      <dgm:spPr/>
      <dgm:t>
        <a:bodyPr/>
        <a:lstStyle/>
        <a:p>
          <a:endParaRPr lang="pl-PL"/>
        </a:p>
      </dgm:t>
    </dgm:pt>
    <dgm:pt modelId="{0CF07760-5E4D-4B00-A0BA-0404D19B8DF5}">
      <dgm:prSet phldrT="[Tekst]"/>
      <dgm:spPr/>
      <dgm:t>
        <a:bodyPr/>
        <a:lstStyle/>
        <a:p>
          <a:endParaRPr lang="pl-PL" sz="1000" dirty="0"/>
        </a:p>
      </dgm:t>
    </dgm:pt>
    <dgm:pt modelId="{4CC61706-5EBA-4AB8-8253-F10E1BAA5C62}" type="parTrans" cxnId="{287A39C9-C36E-4535-90B2-2FA2A5F5A2FF}">
      <dgm:prSet/>
      <dgm:spPr/>
      <dgm:t>
        <a:bodyPr/>
        <a:lstStyle/>
        <a:p>
          <a:endParaRPr lang="pl-PL"/>
        </a:p>
      </dgm:t>
    </dgm:pt>
    <dgm:pt modelId="{D276D4A3-5F4B-4F72-9BD6-C00CD11FBB0B}" type="sibTrans" cxnId="{287A39C9-C36E-4535-90B2-2FA2A5F5A2FF}">
      <dgm:prSet/>
      <dgm:spPr/>
      <dgm:t>
        <a:bodyPr/>
        <a:lstStyle/>
        <a:p>
          <a:endParaRPr lang="pl-PL"/>
        </a:p>
      </dgm:t>
    </dgm:pt>
    <dgm:pt modelId="{78F8113F-96A9-44F3-BF0C-17930875ADBB}">
      <dgm:prSet phldrT="[Tekst]"/>
      <dgm:spPr/>
      <dgm:t>
        <a:bodyPr/>
        <a:lstStyle/>
        <a:p>
          <a:endParaRPr lang="pl-PL" sz="1000" dirty="0"/>
        </a:p>
      </dgm:t>
    </dgm:pt>
    <dgm:pt modelId="{3078B74D-DBD1-4576-BEBC-E3C2A6816F17}" type="parTrans" cxnId="{40D39176-DC46-42A2-8D4D-017AD269B067}">
      <dgm:prSet/>
      <dgm:spPr/>
      <dgm:t>
        <a:bodyPr/>
        <a:lstStyle/>
        <a:p>
          <a:endParaRPr lang="pl-PL"/>
        </a:p>
      </dgm:t>
    </dgm:pt>
    <dgm:pt modelId="{7E3D496A-F506-4570-A422-75ED9758191A}" type="sibTrans" cxnId="{40D39176-DC46-42A2-8D4D-017AD269B067}">
      <dgm:prSet/>
      <dgm:spPr/>
      <dgm:t>
        <a:bodyPr/>
        <a:lstStyle/>
        <a:p>
          <a:endParaRPr lang="pl-PL"/>
        </a:p>
      </dgm:t>
    </dgm:pt>
    <dgm:pt modelId="{651D2546-DCF0-4DAE-B8DA-F73B201DECAF}">
      <dgm:prSet phldrT="[Tekst]" custT="1"/>
      <dgm:spPr/>
      <dgm:t>
        <a:bodyPr/>
        <a:lstStyle/>
        <a:p>
          <a:r>
            <a:rPr lang="pl-PL" sz="1200" b="1" dirty="0"/>
            <a:t>Z zasobu komunalnego przeznaczono lokale na mieszkania wspomagane dla osób bezdomnych oraz na mieszkania w tzw. II etapie programu (dla osób, które przeszły I etap tzw. Inkubatora).</a:t>
          </a:r>
        </a:p>
      </dgm:t>
    </dgm:pt>
    <dgm:pt modelId="{9BFC592C-C3BC-40E3-B369-6159F4A6F553}" type="parTrans" cxnId="{88FBAFB7-79F1-4FCC-AEDE-237F97A764FD}">
      <dgm:prSet/>
      <dgm:spPr/>
      <dgm:t>
        <a:bodyPr/>
        <a:lstStyle/>
        <a:p>
          <a:endParaRPr lang="pl-PL"/>
        </a:p>
      </dgm:t>
    </dgm:pt>
    <dgm:pt modelId="{6D216E08-1180-414F-B17F-A953273AD432}" type="sibTrans" cxnId="{88FBAFB7-79F1-4FCC-AEDE-237F97A764FD}">
      <dgm:prSet/>
      <dgm:spPr/>
      <dgm:t>
        <a:bodyPr/>
        <a:lstStyle/>
        <a:p>
          <a:endParaRPr lang="pl-PL"/>
        </a:p>
      </dgm:t>
    </dgm:pt>
    <dgm:pt modelId="{AD6A605C-A62F-402B-B1DF-D519320F8A57}">
      <dgm:prSet phldrT="[Tekst]" custT="1"/>
      <dgm:spPr/>
      <dgm:t>
        <a:bodyPr/>
        <a:lstStyle/>
        <a:p>
          <a:r>
            <a:rPr lang="pl-PL" sz="1200" b="1" dirty="0"/>
            <a:t>W systemie najmu Miasto (właściciel mieszkań) zawiera umowę najmu        z osobą uprawnioną i także umożliwia jej jednoczesne korzystanie                               z dodatku mieszkaniowego i obniżki czynszu.</a:t>
          </a:r>
        </a:p>
      </dgm:t>
    </dgm:pt>
    <dgm:pt modelId="{511B1002-FEE6-441E-A187-F5432CBAA196}" type="parTrans" cxnId="{0C4EB5A5-2790-4307-8BB8-D6F5F98E6FCB}">
      <dgm:prSet/>
      <dgm:spPr/>
      <dgm:t>
        <a:bodyPr/>
        <a:lstStyle/>
        <a:p>
          <a:endParaRPr lang="pl-PL"/>
        </a:p>
      </dgm:t>
    </dgm:pt>
    <dgm:pt modelId="{B65A3BE9-E88E-4D18-81DA-75DE9AA09303}" type="sibTrans" cxnId="{0C4EB5A5-2790-4307-8BB8-D6F5F98E6FCB}">
      <dgm:prSet/>
      <dgm:spPr/>
      <dgm:t>
        <a:bodyPr/>
        <a:lstStyle/>
        <a:p>
          <a:endParaRPr lang="pl-PL"/>
        </a:p>
      </dgm:t>
    </dgm:pt>
    <dgm:pt modelId="{80E58C8D-531D-4D77-86B5-EAEF7C6BAF61}">
      <dgm:prSet phldrT="[Tekst]" custT="1"/>
      <dgm:spPr/>
      <dgm:t>
        <a:bodyPr/>
        <a:lstStyle/>
        <a:p>
          <a:r>
            <a:rPr lang="pl-PL" sz="1200" b="1" dirty="0"/>
            <a:t>Organizacja występuje także z aplikacjami o środki poza budżetem miasta, np. z </a:t>
          </a:r>
          <a:r>
            <a:rPr lang="pl-PL" sz="1200" b="1" dirty="0" err="1"/>
            <a:t>PFRON-u</a:t>
          </a:r>
          <a:r>
            <a:rPr lang="pl-PL" sz="1200" b="1" dirty="0"/>
            <a:t>.</a:t>
          </a:r>
        </a:p>
      </dgm:t>
    </dgm:pt>
    <dgm:pt modelId="{6B642D98-EF1D-4E99-88CE-8BA84CE878CE}" type="parTrans" cxnId="{C60BFC25-04C5-48A5-8D2A-35A7A653D742}">
      <dgm:prSet/>
      <dgm:spPr/>
      <dgm:t>
        <a:bodyPr/>
        <a:lstStyle/>
        <a:p>
          <a:endParaRPr lang="pl-PL"/>
        </a:p>
      </dgm:t>
    </dgm:pt>
    <dgm:pt modelId="{08D74F4E-F5A1-4711-B4E2-EE6F922C1E69}" type="sibTrans" cxnId="{C60BFC25-04C5-48A5-8D2A-35A7A653D742}">
      <dgm:prSet/>
      <dgm:spPr/>
      <dgm:t>
        <a:bodyPr/>
        <a:lstStyle/>
        <a:p>
          <a:endParaRPr lang="pl-PL"/>
        </a:p>
      </dgm:t>
    </dgm:pt>
    <dgm:pt modelId="{2F79C63D-EAA4-41E7-B36B-300CBDBD4DAF}">
      <dgm:prSet phldrT="[Tekst]" custT="1"/>
      <dgm:spPr/>
      <dgm:t>
        <a:bodyPr/>
        <a:lstStyle/>
        <a:p>
          <a:endParaRPr lang="pl-PL" sz="1200" b="1" dirty="0"/>
        </a:p>
      </dgm:t>
    </dgm:pt>
    <dgm:pt modelId="{9142FE66-5A78-4815-A9A6-897EA2D488BA}" type="parTrans" cxnId="{B7037CC1-28DD-4051-A480-81B09E2F55E8}">
      <dgm:prSet/>
      <dgm:spPr/>
      <dgm:t>
        <a:bodyPr/>
        <a:lstStyle/>
        <a:p>
          <a:endParaRPr lang="pl-PL"/>
        </a:p>
      </dgm:t>
    </dgm:pt>
    <dgm:pt modelId="{DC87B298-B6CC-47B3-B73B-4E0F093FBE58}" type="sibTrans" cxnId="{B7037CC1-28DD-4051-A480-81B09E2F55E8}">
      <dgm:prSet/>
      <dgm:spPr/>
      <dgm:t>
        <a:bodyPr/>
        <a:lstStyle/>
        <a:p>
          <a:endParaRPr lang="pl-PL"/>
        </a:p>
      </dgm:t>
    </dgm:pt>
    <dgm:pt modelId="{DD208A10-2425-4963-83F9-0D8B48EB41A6}">
      <dgm:prSet phldrT="[Tekst]" custT="1"/>
      <dgm:spPr/>
      <dgm:t>
        <a:bodyPr/>
        <a:lstStyle/>
        <a:p>
          <a:endParaRPr lang="pl-PL" sz="1200" b="1" dirty="0"/>
        </a:p>
      </dgm:t>
    </dgm:pt>
    <dgm:pt modelId="{0087CA0C-1A79-47F4-82B8-2B3B565F0BD8}" type="parTrans" cxnId="{581CAA46-131D-496C-BCBB-35032A96A278}">
      <dgm:prSet/>
      <dgm:spPr/>
      <dgm:t>
        <a:bodyPr/>
        <a:lstStyle/>
        <a:p>
          <a:endParaRPr lang="pl-PL"/>
        </a:p>
      </dgm:t>
    </dgm:pt>
    <dgm:pt modelId="{7C193F01-0C1F-4D6D-B24C-375D62564E77}" type="sibTrans" cxnId="{581CAA46-131D-496C-BCBB-35032A96A278}">
      <dgm:prSet/>
      <dgm:spPr/>
      <dgm:t>
        <a:bodyPr/>
        <a:lstStyle/>
        <a:p>
          <a:endParaRPr lang="pl-PL"/>
        </a:p>
      </dgm:t>
    </dgm:pt>
    <dgm:pt modelId="{8C6BAFAD-B29B-40CF-8151-6B8A33CED9A6}" type="pres">
      <dgm:prSet presAssocID="{016387F0-AF5D-4585-9DFD-E65307C1B2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C695231-ACB0-4A29-A5D4-2085BEBF2FD9}" type="pres">
      <dgm:prSet presAssocID="{119B5457-A019-4E76-9AA2-E62FA3B8A883}" presName="linNode" presStyleCnt="0"/>
      <dgm:spPr/>
    </dgm:pt>
    <dgm:pt modelId="{7F6F2058-5191-4BF5-955D-0D32CD9C00EE}" type="pres">
      <dgm:prSet presAssocID="{119B5457-A019-4E76-9AA2-E62FA3B8A8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350C65-179D-4565-AA21-57757C99A5F3}" type="pres">
      <dgm:prSet presAssocID="{119B5457-A019-4E76-9AA2-E62FA3B8A883}" presName="descendantText" presStyleLbl="alignAccFollowNode1" presStyleIdx="0" presStyleCnt="3" custScaleX="99214" custScaleY="1214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2E36FF-95A1-4EFF-BC1F-C2937E90C586}" type="pres">
      <dgm:prSet presAssocID="{9EFFC720-F9C0-49EB-AE84-98B776972944}" presName="sp" presStyleCnt="0"/>
      <dgm:spPr/>
    </dgm:pt>
    <dgm:pt modelId="{9CCAFAEB-5B38-448B-8C95-AA1E50DCD1FF}" type="pres">
      <dgm:prSet presAssocID="{313FFD42-9097-454E-BEFA-39AF5BE16617}" presName="linNode" presStyleCnt="0"/>
      <dgm:spPr/>
    </dgm:pt>
    <dgm:pt modelId="{9FA076AA-2B72-47E0-ACBA-2036259C0DCF}" type="pres">
      <dgm:prSet presAssocID="{313FFD42-9097-454E-BEFA-39AF5BE1661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6CD486-F8F6-476C-824E-986BCE31DD71}" type="pres">
      <dgm:prSet presAssocID="{313FFD42-9097-454E-BEFA-39AF5BE16617}" presName="descendantText" presStyleLbl="alignAccFollowNode1" presStyleIdx="1" presStyleCnt="3" custScaleY="1230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CE23AE-4375-42F2-A033-9DFD3B55F3BF}" type="pres">
      <dgm:prSet presAssocID="{2DCB2678-2EC1-4218-A3AD-FED713851610}" presName="sp" presStyleCnt="0"/>
      <dgm:spPr/>
    </dgm:pt>
    <dgm:pt modelId="{406461F5-51A6-434C-AD93-045A57336580}" type="pres">
      <dgm:prSet presAssocID="{823FAF54-677D-463B-A36C-56CCB5DCF3B3}" presName="linNode" presStyleCnt="0"/>
      <dgm:spPr/>
    </dgm:pt>
    <dgm:pt modelId="{A08DF886-42A5-4EE7-84B4-51E2E9AC2E30}" type="pres">
      <dgm:prSet presAssocID="{823FAF54-677D-463B-A36C-56CCB5DCF3B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3C6129-7B99-4634-A82C-8D6CB4BE07A0}" type="pres">
      <dgm:prSet presAssocID="{823FAF54-677D-463B-A36C-56CCB5DCF3B3}" presName="descendantText" presStyleLbl="alignAccFollowNode1" presStyleIdx="2" presStyleCnt="3" custScaleY="117259" custLinFactNeighborX="2431" custLinFactNeighborY="-12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40D8C37-08B0-4C56-ABC1-754C4761CFE7}" srcId="{823FAF54-677D-463B-A36C-56CCB5DCF3B3}" destId="{BEB4A4C8-8E7E-46F7-8FB0-DB671B7C75B2}" srcOrd="2" destOrd="0" parTransId="{5C631CAB-C332-408D-B65C-1E1CB9456212}" sibTransId="{8C994AB1-303C-4B5E-BC63-0AE1DDD6E342}"/>
    <dgm:cxn modelId="{869D31CE-4FD6-4B12-B2DD-DB05AB75B975}" type="presOf" srcId="{80E58C8D-531D-4D77-86B5-EAEF7C6BAF61}" destId="{163C6129-7B99-4634-A82C-8D6CB4BE07A0}" srcOrd="0" destOrd="3" presId="urn:microsoft.com/office/officeart/2005/8/layout/vList5"/>
    <dgm:cxn modelId="{581CAA46-131D-496C-BCBB-35032A96A278}" srcId="{823FAF54-677D-463B-A36C-56CCB5DCF3B3}" destId="{DD208A10-2425-4963-83F9-0D8B48EB41A6}" srcOrd="1" destOrd="0" parTransId="{0087CA0C-1A79-47F4-82B8-2B3B565F0BD8}" sibTransId="{7C193F01-0C1F-4D6D-B24C-375D62564E77}"/>
    <dgm:cxn modelId="{4B207AE3-4BC0-4F8F-95ED-88C997D57FEB}" type="presOf" srcId="{2F79C63D-EAA4-41E7-B36B-300CBDBD4DAF}" destId="{163C6129-7B99-4634-A82C-8D6CB4BE07A0}" srcOrd="0" destOrd="0" presId="urn:microsoft.com/office/officeart/2005/8/layout/vList5"/>
    <dgm:cxn modelId="{0F17CAF8-DE2D-436D-B4A7-F5708843E565}" type="presOf" srcId="{0CF07760-5E4D-4B00-A0BA-0404D19B8DF5}" destId="{163C6129-7B99-4634-A82C-8D6CB4BE07A0}" srcOrd="0" destOrd="4" presId="urn:microsoft.com/office/officeart/2005/8/layout/vList5"/>
    <dgm:cxn modelId="{40D39176-DC46-42A2-8D4D-017AD269B067}" srcId="{823FAF54-677D-463B-A36C-56CCB5DCF3B3}" destId="{78F8113F-96A9-44F3-BF0C-17930875ADBB}" srcOrd="5" destOrd="0" parTransId="{3078B74D-DBD1-4576-BEBC-E3C2A6816F17}" sibTransId="{7E3D496A-F506-4570-A422-75ED9758191A}"/>
    <dgm:cxn modelId="{C60BFC25-04C5-48A5-8D2A-35A7A653D742}" srcId="{823FAF54-677D-463B-A36C-56CCB5DCF3B3}" destId="{80E58C8D-531D-4D77-86B5-EAEF7C6BAF61}" srcOrd="3" destOrd="0" parTransId="{6B642D98-EF1D-4E99-88CE-8BA84CE878CE}" sibTransId="{08D74F4E-F5A1-4711-B4E2-EE6F922C1E69}"/>
    <dgm:cxn modelId="{2060F87F-006E-410A-A0C5-9D419CFE5F38}" srcId="{119B5457-A019-4E76-9AA2-E62FA3B8A883}" destId="{96B9B434-1291-4BF3-9834-BCB61E509247}" srcOrd="0" destOrd="0" parTransId="{4EBB8871-7753-4F75-97C1-279DCC62FC09}" sibTransId="{5BE94398-A75F-4660-9A82-E72CB54222EE}"/>
    <dgm:cxn modelId="{88FBAFB7-79F1-4FCC-AEDE-237F97A764FD}" srcId="{119B5457-A019-4E76-9AA2-E62FA3B8A883}" destId="{651D2546-DCF0-4DAE-B8DA-F73B201DECAF}" srcOrd="1" destOrd="0" parTransId="{9BFC592C-C3BC-40E3-B369-6159F4A6F553}" sibTransId="{6D216E08-1180-414F-B17F-A953273AD432}"/>
    <dgm:cxn modelId="{183A349E-641F-4F67-BC58-BEE892EA3C90}" srcId="{016387F0-AF5D-4585-9DFD-E65307C1B2BE}" destId="{823FAF54-677D-463B-A36C-56CCB5DCF3B3}" srcOrd="2" destOrd="0" parTransId="{92347C03-05D0-4012-96D4-9DC683EB68AD}" sibTransId="{EA6DF174-9A95-4B87-8CF5-EFC1F5727738}"/>
    <dgm:cxn modelId="{286754C7-FA27-4438-A5FD-6CEB906036D7}" type="presOf" srcId="{AD6A605C-A62F-402B-B1DF-D519320F8A57}" destId="{996CD486-F8F6-476C-824E-986BCE31DD71}" srcOrd="0" destOrd="1" presId="urn:microsoft.com/office/officeart/2005/8/layout/vList5"/>
    <dgm:cxn modelId="{368CD058-6F36-4226-A67D-8024F8C50E57}" type="presOf" srcId="{C56EE4A9-68CE-43FD-AE43-633DDF16B70C}" destId="{996CD486-F8F6-476C-824E-986BCE31DD71}" srcOrd="0" destOrd="0" presId="urn:microsoft.com/office/officeart/2005/8/layout/vList5"/>
    <dgm:cxn modelId="{4D48BB9F-23C6-4BD6-AFBA-4120B18C9118}" srcId="{016387F0-AF5D-4585-9DFD-E65307C1B2BE}" destId="{313FFD42-9097-454E-BEFA-39AF5BE16617}" srcOrd="1" destOrd="0" parTransId="{865842E3-6FAA-4649-A636-8B61F7C9F0C9}" sibTransId="{2DCB2678-2EC1-4218-A3AD-FED713851610}"/>
    <dgm:cxn modelId="{03FC70BF-1B69-42BA-BDFB-731EB8194AC1}" srcId="{313FFD42-9097-454E-BEFA-39AF5BE16617}" destId="{C56EE4A9-68CE-43FD-AE43-633DDF16B70C}" srcOrd="0" destOrd="0" parTransId="{57CA1E3B-A6AA-4AC7-8BE8-95917C0A6B4F}" sibTransId="{3D51AE1A-ADFC-46D6-82E5-F4003F0A8FE6}"/>
    <dgm:cxn modelId="{C5C655A2-A2C1-4B3C-BEBF-0510B66479E6}" type="presOf" srcId="{BEB4A4C8-8E7E-46F7-8FB0-DB671B7C75B2}" destId="{163C6129-7B99-4634-A82C-8D6CB4BE07A0}" srcOrd="0" destOrd="2" presId="urn:microsoft.com/office/officeart/2005/8/layout/vList5"/>
    <dgm:cxn modelId="{56A444E9-3E6E-494D-8114-C7C7A1D13EB2}" type="presOf" srcId="{DD208A10-2425-4963-83F9-0D8B48EB41A6}" destId="{163C6129-7B99-4634-A82C-8D6CB4BE07A0}" srcOrd="0" destOrd="1" presId="urn:microsoft.com/office/officeart/2005/8/layout/vList5"/>
    <dgm:cxn modelId="{B7037CC1-28DD-4051-A480-81B09E2F55E8}" srcId="{823FAF54-677D-463B-A36C-56CCB5DCF3B3}" destId="{2F79C63D-EAA4-41E7-B36B-300CBDBD4DAF}" srcOrd="0" destOrd="0" parTransId="{9142FE66-5A78-4815-A9A6-897EA2D488BA}" sibTransId="{DC87B298-B6CC-47B3-B73B-4E0F093FBE58}"/>
    <dgm:cxn modelId="{287A39C9-C36E-4535-90B2-2FA2A5F5A2FF}" srcId="{823FAF54-677D-463B-A36C-56CCB5DCF3B3}" destId="{0CF07760-5E4D-4B00-A0BA-0404D19B8DF5}" srcOrd="4" destOrd="0" parTransId="{4CC61706-5EBA-4AB8-8253-F10E1BAA5C62}" sibTransId="{D276D4A3-5F4B-4F72-9BD6-C00CD11FBB0B}"/>
    <dgm:cxn modelId="{9C8F2904-FB63-424C-941D-CD3EEBF3ABE4}" type="presOf" srcId="{119B5457-A019-4E76-9AA2-E62FA3B8A883}" destId="{7F6F2058-5191-4BF5-955D-0D32CD9C00EE}" srcOrd="0" destOrd="0" presId="urn:microsoft.com/office/officeart/2005/8/layout/vList5"/>
    <dgm:cxn modelId="{06FEBC96-AEED-4690-B209-2B15759BA152}" type="presOf" srcId="{78F8113F-96A9-44F3-BF0C-17930875ADBB}" destId="{163C6129-7B99-4634-A82C-8D6CB4BE07A0}" srcOrd="0" destOrd="5" presId="urn:microsoft.com/office/officeart/2005/8/layout/vList5"/>
    <dgm:cxn modelId="{92C5B31C-44E6-49B6-AC72-F2161CA11C33}" type="presOf" srcId="{823FAF54-677D-463B-A36C-56CCB5DCF3B3}" destId="{A08DF886-42A5-4EE7-84B4-51E2E9AC2E30}" srcOrd="0" destOrd="0" presId="urn:microsoft.com/office/officeart/2005/8/layout/vList5"/>
    <dgm:cxn modelId="{9A7F4D5D-D70E-4B55-8653-990A50848308}" type="presOf" srcId="{016387F0-AF5D-4585-9DFD-E65307C1B2BE}" destId="{8C6BAFAD-B29B-40CF-8151-6B8A33CED9A6}" srcOrd="0" destOrd="0" presId="urn:microsoft.com/office/officeart/2005/8/layout/vList5"/>
    <dgm:cxn modelId="{2F0906CF-15C0-4227-AE04-4EE71A2899C2}" srcId="{016387F0-AF5D-4585-9DFD-E65307C1B2BE}" destId="{119B5457-A019-4E76-9AA2-E62FA3B8A883}" srcOrd="0" destOrd="0" parTransId="{AC3AFFC9-23F1-4357-916F-D1215BA8BA0C}" sibTransId="{9EFFC720-F9C0-49EB-AE84-98B776972944}"/>
    <dgm:cxn modelId="{B13B98A3-71BD-417E-AAE8-890FF647616D}" type="presOf" srcId="{313FFD42-9097-454E-BEFA-39AF5BE16617}" destId="{9FA076AA-2B72-47E0-ACBA-2036259C0DCF}" srcOrd="0" destOrd="0" presId="urn:microsoft.com/office/officeart/2005/8/layout/vList5"/>
    <dgm:cxn modelId="{59FCBC94-3172-49F0-9CAC-2C1DBF4C7A38}" type="presOf" srcId="{651D2546-DCF0-4DAE-B8DA-F73B201DECAF}" destId="{6E350C65-179D-4565-AA21-57757C99A5F3}" srcOrd="0" destOrd="1" presId="urn:microsoft.com/office/officeart/2005/8/layout/vList5"/>
    <dgm:cxn modelId="{0C4EB5A5-2790-4307-8BB8-D6F5F98E6FCB}" srcId="{313FFD42-9097-454E-BEFA-39AF5BE16617}" destId="{AD6A605C-A62F-402B-B1DF-D519320F8A57}" srcOrd="1" destOrd="0" parTransId="{511B1002-FEE6-441E-A187-F5432CBAA196}" sibTransId="{B65A3BE9-E88E-4D18-81DA-75DE9AA09303}"/>
    <dgm:cxn modelId="{D5B373A5-3DFC-4EAE-B397-26C7CEE232A9}" type="presOf" srcId="{96B9B434-1291-4BF3-9834-BCB61E509247}" destId="{6E350C65-179D-4565-AA21-57757C99A5F3}" srcOrd="0" destOrd="0" presId="urn:microsoft.com/office/officeart/2005/8/layout/vList5"/>
    <dgm:cxn modelId="{966F7355-A97C-41AB-8440-366B7F6C7420}" type="presParOf" srcId="{8C6BAFAD-B29B-40CF-8151-6B8A33CED9A6}" destId="{BC695231-ACB0-4A29-A5D4-2085BEBF2FD9}" srcOrd="0" destOrd="0" presId="urn:microsoft.com/office/officeart/2005/8/layout/vList5"/>
    <dgm:cxn modelId="{A79C67B6-1FE7-4B2E-863C-C1985675079D}" type="presParOf" srcId="{BC695231-ACB0-4A29-A5D4-2085BEBF2FD9}" destId="{7F6F2058-5191-4BF5-955D-0D32CD9C00EE}" srcOrd="0" destOrd="0" presId="urn:microsoft.com/office/officeart/2005/8/layout/vList5"/>
    <dgm:cxn modelId="{D3F19C83-E846-465D-9351-AF6CC357212E}" type="presParOf" srcId="{BC695231-ACB0-4A29-A5D4-2085BEBF2FD9}" destId="{6E350C65-179D-4565-AA21-57757C99A5F3}" srcOrd="1" destOrd="0" presId="urn:microsoft.com/office/officeart/2005/8/layout/vList5"/>
    <dgm:cxn modelId="{2E81641F-3017-46E2-86F2-D9ED6377A814}" type="presParOf" srcId="{8C6BAFAD-B29B-40CF-8151-6B8A33CED9A6}" destId="{FF2E36FF-95A1-4EFF-BC1F-C2937E90C586}" srcOrd="1" destOrd="0" presId="urn:microsoft.com/office/officeart/2005/8/layout/vList5"/>
    <dgm:cxn modelId="{21D8AC60-5520-4ACF-9997-6F1B80B0802B}" type="presParOf" srcId="{8C6BAFAD-B29B-40CF-8151-6B8A33CED9A6}" destId="{9CCAFAEB-5B38-448B-8C95-AA1E50DCD1FF}" srcOrd="2" destOrd="0" presId="urn:microsoft.com/office/officeart/2005/8/layout/vList5"/>
    <dgm:cxn modelId="{799663AF-4715-4D1E-9FDB-DE0EEBFDC6D0}" type="presParOf" srcId="{9CCAFAEB-5B38-448B-8C95-AA1E50DCD1FF}" destId="{9FA076AA-2B72-47E0-ACBA-2036259C0DCF}" srcOrd="0" destOrd="0" presId="urn:microsoft.com/office/officeart/2005/8/layout/vList5"/>
    <dgm:cxn modelId="{8C90AEAF-9944-404E-B806-2D0F4A7502EC}" type="presParOf" srcId="{9CCAFAEB-5B38-448B-8C95-AA1E50DCD1FF}" destId="{996CD486-F8F6-476C-824E-986BCE31DD71}" srcOrd="1" destOrd="0" presId="urn:microsoft.com/office/officeart/2005/8/layout/vList5"/>
    <dgm:cxn modelId="{2631616C-FDE2-4F7B-B263-0AA9032DA4AE}" type="presParOf" srcId="{8C6BAFAD-B29B-40CF-8151-6B8A33CED9A6}" destId="{AFCE23AE-4375-42F2-A033-9DFD3B55F3BF}" srcOrd="3" destOrd="0" presId="urn:microsoft.com/office/officeart/2005/8/layout/vList5"/>
    <dgm:cxn modelId="{3E732C0F-9573-498A-87EF-A1D704C26CD4}" type="presParOf" srcId="{8C6BAFAD-B29B-40CF-8151-6B8A33CED9A6}" destId="{406461F5-51A6-434C-AD93-045A57336580}" srcOrd="4" destOrd="0" presId="urn:microsoft.com/office/officeart/2005/8/layout/vList5"/>
    <dgm:cxn modelId="{8D0A6630-FF40-4681-9288-BF874FC2B6E4}" type="presParOf" srcId="{406461F5-51A6-434C-AD93-045A57336580}" destId="{A08DF886-42A5-4EE7-84B4-51E2E9AC2E30}" srcOrd="0" destOrd="0" presId="urn:microsoft.com/office/officeart/2005/8/layout/vList5"/>
    <dgm:cxn modelId="{3DE23F1A-6FBA-4614-B44E-D4618BD9C1E6}" type="presParOf" srcId="{406461F5-51A6-434C-AD93-045A57336580}" destId="{163C6129-7B99-4634-A82C-8D6CB4BE07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F68FB-FEE8-4C8E-AF48-E4F9B4DCD85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3681C0-E765-42B2-8F79-8D6D30C566AA}">
      <dgm:prSet phldrT="[Tekst]"/>
      <dgm:spPr/>
      <dgm:t>
        <a:bodyPr/>
        <a:lstStyle/>
        <a:p>
          <a:r>
            <a:rPr lang="pl-PL" b="1" dirty="0"/>
            <a:t>STREETWORKING</a:t>
          </a:r>
        </a:p>
        <a:p>
          <a:endParaRPr lang="pl-PL" dirty="0"/>
        </a:p>
        <a:p>
          <a:endParaRPr lang="pl-PL" dirty="0"/>
        </a:p>
      </dgm:t>
    </dgm:pt>
    <dgm:pt modelId="{0C6C841B-71FA-4CD3-9D75-CDA2088EEC3A}" type="parTrans" cxnId="{146330C5-E1AF-4051-8533-B106906D5113}">
      <dgm:prSet/>
      <dgm:spPr/>
      <dgm:t>
        <a:bodyPr/>
        <a:lstStyle/>
        <a:p>
          <a:endParaRPr lang="pl-PL"/>
        </a:p>
      </dgm:t>
    </dgm:pt>
    <dgm:pt modelId="{65570302-70F0-4E63-BC7E-9E1CF8F00259}" type="sibTrans" cxnId="{146330C5-E1AF-4051-8533-B106906D5113}">
      <dgm:prSet/>
      <dgm:spPr/>
      <dgm:t>
        <a:bodyPr/>
        <a:lstStyle/>
        <a:p>
          <a:endParaRPr lang="pl-PL"/>
        </a:p>
      </dgm:t>
    </dgm:pt>
    <dgm:pt modelId="{87153715-659D-4406-9EF7-35784C105776}">
      <dgm:prSet phldrT="[Tekst]"/>
      <dgm:spPr/>
      <dgm:t>
        <a:bodyPr/>
        <a:lstStyle/>
        <a:p>
          <a:r>
            <a:rPr lang="pl-PL" b="1" dirty="0"/>
            <a:t>SCHRONISKO</a:t>
          </a:r>
        </a:p>
        <a:p>
          <a:r>
            <a:rPr lang="pl-PL" b="1" dirty="0"/>
            <a:t>OŚRODEK WSPARCIA</a:t>
          </a:r>
        </a:p>
        <a:p>
          <a:r>
            <a:rPr lang="pl-PL" b="1" dirty="0"/>
            <a:t>+ CENTRUM INTEGRACJI SPOŁECZNEJ</a:t>
          </a:r>
        </a:p>
      </dgm:t>
    </dgm:pt>
    <dgm:pt modelId="{EEE2B46B-ED70-497A-B340-D4362D9F87F0}" type="parTrans" cxnId="{F8683CB3-9C59-4826-BE66-95D5F12542C7}">
      <dgm:prSet/>
      <dgm:spPr/>
      <dgm:t>
        <a:bodyPr/>
        <a:lstStyle/>
        <a:p>
          <a:endParaRPr lang="pl-PL"/>
        </a:p>
      </dgm:t>
    </dgm:pt>
    <dgm:pt modelId="{06DFACDC-8A3E-4F6C-9AA0-3127C639DA28}" type="sibTrans" cxnId="{F8683CB3-9C59-4826-BE66-95D5F12542C7}">
      <dgm:prSet/>
      <dgm:spPr/>
      <dgm:t>
        <a:bodyPr/>
        <a:lstStyle/>
        <a:p>
          <a:endParaRPr lang="pl-PL"/>
        </a:p>
      </dgm:t>
    </dgm:pt>
    <dgm:pt modelId="{2165C139-8255-434B-B156-BDDB6B9A2CC6}">
      <dgm:prSet phldrT="[Tekst]"/>
      <dgm:spPr/>
      <dgm:t>
        <a:bodyPr/>
        <a:lstStyle/>
        <a:p>
          <a:r>
            <a:rPr lang="pl-PL" b="1" dirty="0"/>
            <a:t>MIESZKANIE WSPOMAGANE</a:t>
          </a:r>
        </a:p>
        <a:p>
          <a:r>
            <a:rPr lang="pl-PL" b="1" dirty="0"/>
            <a:t>MIESZKANIE DOCELOWE</a:t>
          </a:r>
        </a:p>
      </dgm:t>
    </dgm:pt>
    <dgm:pt modelId="{3776A3A2-0701-4728-9363-863304F28F1E}" type="parTrans" cxnId="{7F0BC3EE-29B3-449B-97FB-25AFBB4100F6}">
      <dgm:prSet/>
      <dgm:spPr/>
      <dgm:t>
        <a:bodyPr/>
        <a:lstStyle/>
        <a:p>
          <a:endParaRPr lang="pl-PL"/>
        </a:p>
      </dgm:t>
    </dgm:pt>
    <dgm:pt modelId="{21371FD0-1306-4E80-BF97-2DC9696EF41B}" type="sibTrans" cxnId="{7F0BC3EE-29B3-449B-97FB-25AFBB4100F6}">
      <dgm:prSet/>
      <dgm:spPr/>
      <dgm:t>
        <a:bodyPr/>
        <a:lstStyle/>
        <a:p>
          <a:endParaRPr lang="pl-PL"/>
        </a:p>
      </dgm:t>
    </dgm:pt>
    <dgm:pt modelId="{8801EDC9-C1AA-4E82-A81E-E9C0BB752BD1}">
      <dgm:prSet/>
      <dgm:spPr/>
      <dgm:t>
        <a:bodyPr/>
        <a:lstStyle/>
        <a:p>
          <a:r>
            <a:rPr lang="pl-PL" b="1" dirty="0"/>
            <a:t>POMOC DORAŹNA </a:t>
          </a:r>
          <a:r>
            <a:rPr lang="pl-PL" dirty="0"/>
            <a:t>(ogrzewalnia, łaźnia, magazyn odzieży, jadłodajnia)</a:t>
          </a:r>
        </a:p>
      </dgm:t>
    </dgm:pt>
    <dgm:pt modelId="{42B2A476-C99B-49EF-9789-5D6581675CE2}" type="parTrans" cxnId="{FEC3F965-7E13-41D5-A413-C3C017252AF4}">
      <dgm:prSet/>
      <dgm:spPr/>
      <dgm:t>
        <a:bodyPr/>
        <a:lstStyle/>
        <a:p>
          <a:endParaRPr lang="pl-PL"/>
        </a:p>
      </dgm:t>
    </dgm:pt>
    <dgm:pt modelId="{BFC957FF-6C8B-4377-89EE-D76DFD366531}" type="sibTrans" cxnId="{FEC3F965-7E13-41D5-A413-C3C017252AF4}">
      <dgm:prSet/>
      <dgm:spPr/>
      <dgm:t>
        <a:bodyPr/>
        <a:lstStyle/>
        <a:p>
          <a:endParaRPr lang="pl-PL"/>
        </a:p>
      </dgm:t>
    </dgm:pt>
    <dgm:pt modelId="{61B31D6F-FBCE-40C4-9377-5A430F169025}" type="pres">
      <dgm:prSet presAssocID="{0C7F68FB-FEE8-4C8E-AF48-E4F9B4DCD85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C8F369F-4ECE-46F7-B097-939B6A82DF53}" type="pres">
      <dgm:prSet presAssocID="{0C7F68FB-FEE8-4C8E-AF48-E4F9B4DCD850}" presName="arrow" presStyleLbl="bgShp" presStyleIdx="0" presStyleCnt="1" custLinFactNeighborX="138"/>
      <dgm:spPr/>
    </dgm:pt>
    <dgm:pt modelId="{FCD0E897-45AE-4E7E-858C-3B3BA22334F0}" type="pres">
      <dgm:prSet presAssocID="{0C7F68FB-FEE8-4C8E-AF48-E4F9B4DCD850}" presName="arrowDiagram4" presStyleCnt="0"/>
      <dgm:spPr/>
    </dgm:pt>
    <dgm:pt modelId="{27C7FD1D-8408-40F5-BF88-71935220E2B2}" type="pres">
      <dgm:prSet presAssocID="{8B3681C0-E765-42B2-8F79-8D6D30C566AA}" presName="bullet4a" presStyleLbl="node1" presStyleIdx="0" presStyleCnt="4"/>
      <dgm:spPr/>
    </dgm:pt>
    <dgm:pt modelId="{7CB07EB1-2DB0-47C6-8E61-288F85153FBA}" type="pres">
      <dgm:prSet presAssocID="{8B3681C0-E765-42B2-8F79-8D6D30C566AA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EECC22-D3F6-42A6-9D78-A7B09689F2E3}" type="pres">
      <dgm:prSet presAssocID="{8801EDC9-C1AA-4E82-A81E-E9C0BB752BD1}" presName="bullet4b" presStyleLbl="node1" presStyleIdx="1" presStyleCnt="4"/>
      <dgm:spPr/>
    </dgm:pt>
    <dgm:pt modelId="{FF147AA9-7807-46A4-BB20-D637800C44E6}" type="pres">
      <dgm:prSet presAssocID="{8801EDC9-C1AA-4E82-A81E-E9C0BB752BD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B5129D-7B4A-48A2-9827-E3D40F57FD71}" type="pres">
      <dgm:prSet presAssocID="{87153715-659D-4406-9EF7-35784C105776}" presName="bullet4c" presStyleLbl="node1" presStyleIdx="2" presStyleCnt="4"/>
      <dgm:spPr/>
    </dgm:pt>
    <dgm:pt modelId="{689FD9CE-8656-4847-8855-7B267E1442CA}" type="pres">
      <dgm:prSet presAssocID="{87153715-659D-4406-9EF7-35784C10577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1F4423-53B2-4279-A03E-D281B5A0822E}" type="pres">
      <dgm:prSet presAssocID="{2165C139-8255-434B-B156-BDDB6B9A2CC6}" presName="bullet4d" presStyleLbl="node1" presStyleIdx="3" presStyleCnt="4"/>
      <dgm:spPr/>
    </dgm:pt>
    <dgm:pt modelId="{CE42EA0C-FCD7-4E2E-8129-A797AC1C87EB}" type="pres">
      <dgm:prSet presAssocID="{2165C139-8255-434B-B156-BDDB6B9A2CC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5153996-0800-4904-83D1-D599FF67BFF8}" type="presOf" srcId="{8B3681C0-E765-42B2-8F79-8D6D30C566AA}" destId="{7CB07EB1-2DB0-47C6-8E61-288F85153FBA}" srcOrd="0" destOrd="0" presId="urn:microsoft.com/office/officeart/2005/8/layout/arrow2"/>
    <dgm:cxn modelId="{7C19606A-0C98-4EDB-A228-290EF0617785}" type="presOf" srcId="{8801EDC9-C1AA-4E82-A81E-E9C0BB752BD1}" destId="{FF147AA9-7807-46A4-BB20-D637800C44E6}" srcOrd="0" destOrd="0" presId="urn:microsoft.com/office/officeart/2005/8/layout/arrow2"/>
    <dgm:cxn modelId="{8FFA7E6D-7AAD-46BC-BB52-E860D83F43D9}" type="presOf" srcId="{0C7F68FB-FEE8-4C8E-AF48-E4F9B4DCD850}" destId="{61B31D6F-FBCE-40C4-9377-5A430F169025}" srcOrd="0" destOrd="0" presId="urn:microsoft.com/office/officeart/2005/8/layout/arrow2"/>
    <dgm:cxn modelId="{FB613C59-227A-4F55-A1D7-CD69B71BACB8}" type="presOf" srcId="{2165C139-8255-434B-B156-BDDB6B9A2CC6}" destId="{CE42EA0C-FCD7-4E2E-8129-A797AC1C87EB}" srcOrd="0" destOrd="0" presId="urn:microsoft.com/office/officeart/2005/8/layout/arrow2"/>
    <dgm:cxn modelId="{AA721B27-BBD1-4EE2-88AE-8F3A80DB5804}" type="presOf" srcId="{87153715-659D-4406-9EF7-35784C105776}" destId="{689FD9CE-8656-4847-8855-7B267E1442CA}" srcOrd="0" destOrd="0" presId="urn:microsoft.com/office/officeart/2005/8/layout/arrow2"/>
    <dgm:cxn modelId="{FEC3F965-7E13-41D5-A413-C3C017252AF4}" srcId="{0C7F68FB-FEE8-4C8E-AF48-E4F9B4DCD850}" destId="{8801EDC9-C1AA-4E82-A81E-E9C0BB752BD1}" srcOrd="1" destOrd="0" parTransId="{42B2A476-C99B-49EF-9789-5D6581675CE2}" sibTransId="{BFC957FF-6C8B-4377-89EE-D76DFD366531}"/>
    <dgm:cxn modelId="{146330C5-E1AF-4051-8533-B106906D5113}" srcId="{0C7F68FB-FEE8-4C8E-AF48-E4F9B4DCD850}" destId="{8B3681C0-E765-42B2-8F79-8D6D30C566AA}" srcOrd="0" destOrd="0" parTransId="{0C6C841B-71FA-4CD3-9D75-CDA2088EEC3A}" sibTransId="{65570302-70F0-4E63-BC7E-9E1CF8F00259}"/>
    <dgm:cxn modelId="{7F0BC3EE-29B3-449B-97FB-25AFBB4100F6}" srcId="{0C7F68FB-FEE8-4C8E-AF48-E4F9B4DCD850}" destId="{2165C139-8255-434B-B156-BDDB6B9A2CC6}" srcOrd="3" destOrd="0" parTransId="{3776A3A2-0701-4728-9363-863304F28F1E}" sibTransId="{21371FD0-1306-4E80-BF97-2DC9696EF41B}"/>
    <dgm:cxn modelId="{F8683CB3-9C59-4826-BE66-95D5F12542C7}" srcId="{0C7F68FB-FEE8-4C8E-AF48-E4F9B4DCD850}" destId="{87153715-659D-4406-9EF7-35784C105776}" srcOrd="2" destOrd="0" parTransId="{EEE2B46B-ED70-497A-B340-D4362D9F87F0}" sibTransId="{06DFACDC-8A3E-4F6C-9AA0-3127C639DA28}"/>
    <dgm:cxn modelId="{C272CE58-C034-46CD-9E94-3123C36CF301}" type="presParOf" srcId="{61B31D6F-FBCE-40C4-9377-5A430F169025}" destId="{8C8F369F-4ECE-46F7-B097-939B6A82DF53}" srcOrd="0" destOrd="0" presId="urn:microsoft.com/office/officeart/2005/8/layout/arrow2"/>
    <dgm:cxn modelId="{78829036-4892-4B79-91EE-C0B75DD634DF}" type="presParOf" srcId="{61B31D6F-FBCE-40C4-9377-5A430F169025}" destId="{FCD0E897-45AE-4E7E-858C-3B3BA22334F0}" srcOrd="1" destOrd="0" presId="urn:microsoft.com/office/officeart/2005/8/layout/arrow2"/>
    <dgm:cxn modelId="{465F7A79-1526-4E61-840C-B6434C105E5E}" type="presParOf" srcId="{FCD0E897-45AE-4E7E-858C-3B3BA22334F0}" destId="{27C7FD1D-8408-40F5-BF88-71935220E2B2}" srcOrd="0" destOrd="0" presId="urn:microsoft.com/office/officeart/2005/8/layout/arrow2"/>
    <dgm:cxn modelId="{DA19BB2C-0ECD-4A01-B27C-9CE360D18DCE}" type="presParOf" srcId="{FCD0E897-45AE-4E7E-858C-3B3BA22334F0}" destId="{7CB07EB1-2DB0-47C6-8E61-288F85153FBA}" srcOrd="1" destOrd="0" presId="urn:microsoft.com/office/officeart/2005/8/layout/arrow2"/>
    <dgm:cxn modelId="{4E15F582-59E5-499C-BB68-7000F13139E1}" type="presParOf" srcId="{FCD0E897-45AE-4E7E-858C-3B3BA22334F0}" destId="{35EECC22-D3F6-42A6-9D78-A7B09689F2E3}" srcOrd="2" destOrd="0" presId="urn:microsoft.com/office/officeart/2005/8/layout/arrow2"/>
    <dgm:cxn modelId="{13A97E2D-4E25-42A1-82B0-D5BA8B35599E}" type="presParOf" srcId="{FCD0E897-45AE-4E7E-858C-3B3BA22334F0}" destId="{FF147AA9-7807-46A4-BB20-D637800C44E6}" srcOrd="3" destOrd="0" presId="urn:microsoft.com/office/officeart/2005/8/layout/arrow2"/>
    <dgm:cxn modelId="{443262A6-711C-45DD-9C98-C88A59EB8C6F}" type="presParOf" srcId="{FCD0E897-45AE-4E7E-858C-3B3BA22334F0}" destId="{DCB5129D-7B4A-48A2-9827-E3D40F57FD71}" srcOrd="4" destOrd="0" presId="urn:microsoft.com/office/officeart/2005/8/layout/arrow2"/>
    <dgm:cxn modelId="{CD38BD60-C1DD-448E-B1DB-F695E46D07A1}" type="presParOf" srcId="{FCD0E897-45AE-4E7E-858C-3B3BA22334F0}" destId="{689FD9CE-8656-4847-8855-7B267E1442CA}" srcOrd="5" destOrd="0" presId="urn:microsoft.com/office/officeart/2005/8/layout/arrow2"/>
    <dgm:cxn modelId="{FF63DB66-F5F0-4322-9123-6FBC59DA37AD}" type="presParOf" srcId="{FCD0E897-45AE-4E7E-858C-3B3BA22334F0}" destId="{8E1F4423-53B2-4279-A03E-D281B5A0822E}" srcOrd="6" destOrd="0" presId="urn:microsoft.com/office/officeart/2005/8/layout/arrow2"/>
    <dgm:cxn modelId="{C49C30B1-0895-44C4-81F0-19AEE165C098}" type="presParOf" srcId="{FCD0E897-45AE-4E7E-858C-3B3BA22334F0}" destId="{CE42EA0C-FCD7-4E2E-8129-A797AC1C87E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50C65-179D-4565-AA21-57757C99A5F3}">
      <dsp:nvSpPr>
        <dsp:cNvPr id="0" name=""/>
        <dsp:cNvSpPr/>
      </dsp:nvSpPr>
      <dsp:spPr>
        <a:xfrm rot="5400000">
          <a:off x="4866760" y="-1881281"/>
          <a:ext cx="1417337" cy="52255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/>
            <a:t>Mieszkania zostały wybudowane przez STBS Spółkę z o.o. ze wsparciem finansowym BGK oraz z udziałem finansowym Miasta lub osób fizycznych, które uprawnienia wynikające z umowy partycypacyjnej przekazały na rzecz Miasta.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/>
            <a:t>Z zasobu komunalnego przeznaczono lokale na mieszkania wspomagane dla osób bezdomnych oraz na mieszkania w tzw. II etapie programu (dla osób, które przeszły I etap tzw. Inkubatora).</a:t>
          </a:r>
        </a:p>
      </dsp:txBody>
      <dsp:txXfrm rot="-5400000">
        <a:off x="2962657" y="92011"/>
        <a:ext cx="5156356" cy="1278959"/>
      </dsp:txXfrm>
    </dsp:sp>
    <dsp:sp modelId="{7F6F2058-5191-4BF5-955D-0D32CD9C00EE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I ETAP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BUDOWA MIESZKAŃ </a:t>
          </a:r>
          <a:br>
            <a:rPr lang="pl-PL" sz="1600" b="1" kern="1200" dirty="0"/>
          </a:br>
          <a:r>
            <a:rPr lang="pl-PL" sz="1600" b="1" kern="1200" dirty="0"/>
            <a:t>PRZEZ STBS LUB WYGOSPODAROWANIE MIESZKAŃ Z ZASOBU MIASTA</a:t>
          </a:r>
        </a:p>
      </dsp:txBody>
      <dsp:txXfrm>
        <a:off x="71201" y="73410"/>
        <a:ext cx="2820254" cy="1316160"/>
      </dsp:txXfrm>
    </dsp:sp>
    <dsp:sp modelId="{996CD486-F8F6-476C-824E-986BCE31DD71}">
      <dsp:nvSpPr>
        <dsp:cNvPr id="0" name=""/>
        <dsp:cNvSpPr/>
      </dsp:nvSpPr>
      <dsp:spPr>
        <a:xfrm rot="5400000">
          <a:off x="4878176" y="-370490"/>
          <a:ext cx="1435902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/>
            <a:t>W systemie najem – podnajem Miasto zawiera umowę najmu ze Spółką (właścicielem mieszkań) i płaci STBS czynsz najmu wg stawki obowiązującej w Spółce a następnie podnajmuje za stawkę komunalną lokale osobom uprawnionym, którym umożliwia jednoczesne korzystanie z dodatku mieszkaniowego i obniżki czynszu.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/>
            <a:t>W systemie najmu Miasto (właściciel mieszkań) zawiera umowę najmu        z osobą uprawnioną i także umożliwia jej jednoczesne korzystanie                               z dodatku mieszkaniowego i obniżki czynszu.</a:t>
          </a:r>
        </a:p>
      </dsp:txBody>
      <dsp:txXfrm rot="-5400000">
        <a:off x="2962656" y="1615125"/>
        <a:ext cx="5196849" cy="1295712"/>
      </dsp:txXfrm>
    </dsp:sp>
    <dsp:sp modelId="{9FA076AA-2B72-47E0-ACBA-2036259C0DCF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II ETAP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NAJEM LUB PODNAJEM MIESZKANIA</a:t>
          </a:r>
        </a:p>
      </dsp:txBody>
      <dsp:txXfrm>
        <a:off x="71201" y="1604901"/>
        <a:ext cx="2820254" cy="1316160"/>
      </dsp:txXfrm>
    </dsp:sp>
    <dsp:sp modelId="{163C6129-7B99-4634-A82C-8D6CB4BE07A0}">
      <dsp:nvSpPr>
        <dsp:cNvPr id="0" name=""/>
        <dsp:cNvSpPr/>
      </dsp:nvSpPr>
      <dsp:spPr>
        <a:xfrm rot="5400000">
          <a:off x="4912009" y="1146986"/>
          <a:ext cx="136823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/>
            <a:t>Organizacja pozarządowa jest partnerem m.in. w pozyskiwaniu środków na wpłatę partycypacji, we wskazywaniu mieszkań osobom uprawnionym a także otrzymuje dotacje z budżetu miasta np. na zapewnienie asystentów, opiekunów, specjalistycznych usług opiekuńczych.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/>
            <a:t>Organizacja występuje także z aplikacjami o środki poza budżetem miasta, np. z </a:t>
          </a:r>
          <a:r>
            <a:rPr lang="pl-PL" sz="1200" b="1" kern="1200" dirty="0" err="1"/>
            <a:t>PFRON-u</a:t>
          </a:r>
          <a:r>
            <a:rPr lang="pl-PL" sz="1200" b="1" kern="1200" dirty="0"/>
            <a:t>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000" kern="1200" dirty="0"/>
        </a:p>
      </dsp:txBody>
      <dsp:txXfrm rot="-5400000">
        <a:off x="2962655" y="3163132"/>
        <a:ext cx="5200152" cy="1234652"/>
      </dsp:txXfrm>
    </dsp:sp>
    <dsp:sp modelId="{A08DF886-42A5-4EE7-84B4-51E2E9AC2E30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>
              <a:solidFill>
                <a:schemeClr val="tx1"/>
              </a:solidFill>
            </a:rPr>
            <a:t>III ETAP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PARTNERSTWO Z NGO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/>
            <a:t>(porozumienia intencyjne, umowy dotacyjne)</a:t>
          </a:r>
        </a:p>
      </dsp:txBody>
      <dsp:txXfrm>
        <a:off x="71201" y="3136391"/>
        <a:ext cx="2820254" cy="131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A2D5B-A0DE-45A6-8FDF-365DA59AA21A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4B868-8685-4AB3-BA66-E0C2B1B80F1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12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CDD6A-E8A9-46F5-BEF1-C3450275D83E}" type="datetimeFigureOut">
              <a:rPr lang="pl-PL" smtClean="0"/>
              <a:pPr/>
              <a:t>2017-10-20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A0D39-62B1-4FD2-A615-9692377E2E1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23528" y="670918"/>
            <a:ext cx="864096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800" b="1" i="1" u="none" strike="noStrike" cap="none" normalizeH="0" baseline="0" dirty="0">
              <a:ln>
                <a:noFill/>
              </a:ln>
              <a:solidFill>
                <a:srgbClr val="A87D04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4400" b="1" i="1" dirty="0">
                <a:solidFill>
                  <a:srgbClr val="002060"/>
                </a:solidFill>
                <a:ea typeface="Times New Roman" pitchFamily="18" charset="0"/>
              </a:rPr>
              <a:t>MIESZKANIA WSPOMAGANE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4400" b="1" i="1" dirty="0">
                <a:solidFill>
                  <a:srgbClr val="002060"/>
                </a:solidFill>
                <a:ea typeface="Times New Roman" pitchFamily="18" charset="0"/>
              </a:rPr>
              <a:t>W STARGARDZIE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4400" b="1" i="1" dirty="0">
              <a:solidFill>
                <a:srgbClr val="002060"/>
              </a:solidFill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PROGRAM „POTRZEBNY DOM”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4400" b="1" i="1" dirty="0">
              <a:solidFill>
                <a:srgbClr val="002060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400" b="1" i="1" dirty="0">
                <a:solidFill>
                  <a:srgbClr val="002060"/>
                </a:solidFill>
              </a:rPr>
              <a:t>październik 2017 r.</a:t>
            </a:r>
            <a:endParaRPr kumimoji="0" lang="pl-PL" sz="1400" b="1" i="0" u="none" strike="noStrike" cap="none" normalizeH="0" baseline="0" dirty="0">
              <a:ln>
                <a:noFill/>
              </a:ln>
              <a:solidFill>
                <a:srgbClr val="A87D04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PODPROGRAM „OD NOWA”</a:t>
            </a:r>
            <a:br>
              <a:rPr lang="pl-PL" sz="3200" b="1" dirty="0">
                <a:solidFill>
                  <a:srgbClr val="FF0000"/>
                </a:solidFill>
              </a:rPr>
            </a:br>
            <a:r>
              <a:rPr lang="pl-PL" sz="3200" b="1" dirty="0"/>
              <a:t>11 MIESZKAŃ W 3 INKUBATORACH DLA OSÓB BEZDOMNYCH OPUSZCZAJĄCYCH SCHRONISKA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4248472" cy="1965341"/>
          </a:xfrm>
        </p:spPr>
        <p:txBody>
          <a:bodyPr>
            <a:normAutofit fontScale="62500" lnSpcReduction="20000"/>
          </a:bodyPr>
          <a:lstStyle/>
          <a:p>
            <a:r>
              <a:rPr lang="pl-PL" sz="2300" dirty="0">
                <a:solidFill>
                  <a:srgbClr val="FF0000"/>
                </a:solidFill>
              </a:rPr>
              <a:t>I ETAP: INKUBATOR </a:t>
            </a:r>
            <a:r>
              <a:rPr lang="pl-PL" sz="2300" dirty="0"/>
              <a:t>(6 mieszkań – ul. C. Skłodowskiej – 2013 r., 5 mieszkań - ul. Tańskiego – 2017 r.). Kwalifikacja przyszłych mieszkańców prowadzona jest przez Komisję ds. Inkubatora i zapewnienie się im wsparcie przez opiekuna. </a:t>
            </a:r>
          </a:p>
          <a:p>
            <a:r>
              <a:rPr lang="pl-PL" sz="2300" dirty="0"/>
              <a:t>18 osób bezdomnych (w tym 3 dzieci) skorzystało lub korzysta  z I etapu.</a:t>
            </a:r>
          </a:p>
          <a:p>
            <a:r>
              <a:rPr lang="pl-PL" sz="2300" dirty="0">
                <a:solidFill>
                  <a:srgbClr val="FF0000"/>
                </a:solidFill>
              </a:rPr>
              <a:t>II ETAP: MIESZKANIE DOCELOWE </a:t>
            </a:r>
            <a:r>
              <a:rPr lang="pl-PL" sz="2300" dirty="0"/>
              <a:t>(1 w trakcie rozpatrywania).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13767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rgbClr val="FF0000"/>
                </a:solidFill>
              </a:rPr>
              <a:t>Partnerstwo z NGO: Centrum Socjalne Caritas.</a:t>
            </a:r>
          </a:p>
        </p:txBody>
      </p:sp>
      <p:pic>
        <p:nvPicPr>
          <p:cNvPr id="9" name="Symbol zastępczy zawartości 8" descr="IMG_53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3666150"/>
            <a:ext cx="4040188" cy="2693459"/>
          </a:xfrm>
        </p:spPr>
      </p:pic>
      <p:pic>
        <p:nvPicPr>
          <p:cNvPr id="10" name="Symbol zastępczy zawartości 9" descr="IMG_540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37290" y="2564904"/>
            <a:ext cx="4041775" cy="269451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MIESZKANIE WSPOMAGANE A SYSTEM WYCHODZENIA Z BEZDOMNOŚCI – tzw. model drabinkowy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23528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F:\Caritas 2013\Canon 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340768"/>
            <a:ext cx="2016224" cy="1469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:\Caritas 2013\Canon 0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8084" y="1916832"/>
            <a:ext cx="205066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ymbol zastępczy obrazu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b="16326"/>
          <a:stretch>
            <a:fillRect/>
          </a:stretch>
        </p:blipFill>
        <p:spPr>
          <a:xfrm>
            <a:off x="251520" y="3789040"/>
            <a:ext cx="1965586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/>
              <a:t>CZY DUŻO NAS TO KOSZTUJE?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WYMIAR EKONOMICZNY </a:t>
            </a:r>
            <a:br>
              <a:rPr lang="pl-PL" dirty="0"/>
            </a:br>
            <a:r>
              <a:rPr lang="pl-PL" sz="1300" dirty="0"/>
              <a:t>(w oparciu o dane z 2016 r.)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4800154"/>
              </p:ext>
            </p:extLst>
          </p:nvPr>
        </p:nvGraphicFramePr>
        <p:xfrm>
          <a:off x="467544" y="2204864"/>
          <a:ext cx="404018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7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Koszt pobytu                        w domu pomocy społecznej w 2016 r. ponoszony przez Miasto średnio na 1 osobę miesięcznie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Koszt w przypadku mieszkania wspomaganego</a:t>
                      </a:r>
                      <a:r>
                        <a:rPr lang="pl-PL" sz="1600" baseline="0" dirty="0"/>
                        <a:t> dla osób niepełnosprawnych intelektualnie ponoszony przez Miasto średnio na 1 uczestnika miesięcznie</a:t>
                      </a:r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1.887 zł</a:t>
                      </a:r>
                      <a:endParaRPr lang="pl-PL" b="1" baseline="0" dirty="0"/>
                    </a:p>
                    <a:p>
                      <a:endParaRPr lang="pl-PL" b="1" baseline="0" dirty="0"/>
                    </a:p>
                    <a:p>
                      <a:r>
                        <a:rPr lang="pl-PL" sz="1400" b="1" baseline="0" dirty="0"/>
                        <a:t>(średni koszt miesięczny na jedną osobę ponoszony </a:t>
                      </a:r>
                      <a:br>
                        <a:rPr lang="pl-PL" sz="1400" b="1" baseline="0" dirty="0"/>
                      </a:br>
                      <a:r>
                        <a:rPr lang="pl-PL" sz="1400" b="1" baseline="0" dirty="0"/>
                        <a:t>przez Miasto)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baseline="0" dirty="0"/>
                        <a:t>799,61 zł </a:t>
                      </a:r>
                      <a:endParaRPr lang="pl-PL" b="1" dirty="0"/>
                    </a:p>
                    <a:p>
                      <a:r>
                        <a:rPr lang="pl-PL" sz="1400" b="1" dirty="0"/>
                        <a:t>(koszt</a:t>
                      </a:r>
                      <a:r>
                        <a:rPr lang="pl-PL" sz="1400" b="1" baseline="0" dirty="0"/>
                        <a:t> asystentów – opiekunów, koszt specjalistycznych usług opiekuńczych – 170.500 zł, koszt  różnicy w czynszu – 26.094,73 zł, koszt dodatku mieszkaniowego oraz obniżki czynszu – 120.051,24 zł)</a:t>
                      </a:r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/>
              <a:t>WYMIAR SPOŁECZNY: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dirty="0"/>
              <a:t>  </a:t>
            </a:r>
          </a:p>
          <a:p>
            <a:r>
              <a:rPr lang="pl-PL" b="1" dirty="0"/>
              <a:t>przeciwdziałanie bezdomności,</a:t>
            </a:r>
          </a:p>
          <a:p>
            <a:r>
              <a:rPr lang="pl-PL" b="1" dirty="0"/>
              <a:t>utrzymanie osób </a:t>
            </a:r>
            <a:br>
              <a:rPr lang="pl-PL" b="1" dirty="0"/>
            </a:br>
            <a:r>
              <a:rPr lang="pl-PL" b="1" dirty="0"/>
              <a:t>w środowisku zamieszkania,</a:t>
            </a:r>
          </a:p>
          <a:p>
            <a:r>
              <a:rPr lang="pl-PL" b="1" dirty="0"/>
              <a:t>przeciwdziałanie wykluczeniu społecznemu,</a:t>
            </a:r>
          </a:p>
          <a:p>
            <a:r>
              <a:rPr lang="pl-PL" b="1" dirty="0"/>
              <a:t>budowanie właściwych postaw społecznych,</a:t>
            </a:r>
          </a:p>
          <a:p>
            <a:r>
              <a:rPr lang="pl-PL" b="1" dirty="0"/>
              <a:t>rozwijanie społeczeństwa obywatelskiego.</a:t>
            </a:r>
          </a:p>
          <a:p>
            <a:endParaRPr lang="pl-PL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l-PL" b="1" dirty="0"/>
              <a:t>JAKIE DOSTRZEGAMY PROBLEMY: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Niewspółmierna kwota dochodów uczestników mieszkań (niskie renty                  i emerytury) w stosunku do kosztów utrzymania mieszkania, co wiąże się                  z koniecznością tworzenia mechanizmów wsparcia w ponoszeniu tych kosztów.</a:t>
            </a:r>
          </a:p>
          <a:p>
            <a:pPr>
              <a:buNone/>
            </a:pPr>
            <a:endParaRPr lang="pl-PL" sz="2000" dirty="0"/>
          </a:p>
          <a:p>
            <a:r>
              <a:rPr lang="pl-PL" sz="2000" dirty="0"/>
              <a:t>Brak systemowego wsparcia finansowania z budżetu państwa funkcjonowania mieszkań wspomaganych.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229600" cy="3312368"/>
          </a:xfrm>
        </p:spPr>
        <p:txBody>
          <a:bodyPr>
            <a:noAutofit/>
          </a:bodyPr>
          <a:lstStyle/>
          <a:p>
            <a:r>
              <a:rPr lang="pl-PL" sz="3200" b="1" dirty="0"/>
              <a:t>Dziękuję za uwagę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Agata Kmieć – </a:t>
            </a:r>
            <a:r>
              <a:rPr lang="pl-PL" sz="2000" dirty="0" err="1"/>
              <a:t>Łuciuk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Wydział Polityki Społecznej</a:t>
            </a:r>
            <a:br>
              <a:rPr lang="pl-PL" sz="2000" dirty="0"/>
            </a:br>
            <a:r>
              <a:rPr lang="pl-PL" sz="2000" dirty="0"/>
              <a:t>Urząd Miejski</a:t>
            </a:r>
            <a:br>
              <a:rPr lang="pl-PL" sz="2000" dirty="0"/>
            </a:br>
            <a:r>
              <a:rPr lang="pl-PL" sz="2000" dirty="0"/>
              <a:t>w Stargardzie </a:t>
            </a:r>
            <a:br>
              <a:rPr lang="pl-PL" sz="2000" dirty="0"/>
            </a:br>
            <a:r>
              <a:rPr lang="pl-PL" sz="2000" dirty="0"/>
              <a:t>ul. Czarnieckiego 17</a:t>
            </a:r>
            <a:br>
              <a:rPr lang="pl-PL" sz="2000" dirty="0"/>
            </a:br>
            <a:r>
              <a:rPr lang="pl-PL" sz="2000" dirty="0"/>
              <a:t>tel. 091 577 16 68</a:t>
            </a:r>
            <a:br>
              <a:rPr lang="pl-PL" sz="2000" dirty="0"/>
            </a:br>
            <a:r>
              <a:rPr lang="pl-PL" sz="2000" dirty="0" err="1"/>
              <a:t>a.kmiec@um.stargard.pl</a:t>
            </a:r>
            <a:endParaRPr lang="pl-PL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200" b="1" dirty="0"/>
              <a:t>PROGRAM „POTRZEBNY DOM” to: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l-PL" dirty="0"/>
              <a:t>	</a:t>
            </a:r>
            <a:r>
              <a:rPr lang="pl-PL" sz="2000" b="1" dirty="0">
                <a:solidFill>
                  <a:srgbClr val="FF0000"/>
                </a:solidFill>
              </a:rPr>
              <a:t>program</a:t>
            </a:r>
            <a:r>
              <a:rPr lang="pl-PL" sz="2000" b="1" dirty="0"/>
              <a:t> </a:t>
            </a:r>
            <a:r>
              <a:rPr lang="pl-PL" sz="2000" b="1" dirty="0">
                <a:solidFill>
                  <a:srgbClr val="FF0000"/>
                </a:solidFill>
              </a:rPr>
              <a:t>mieszkań wspomaganych</a:t>
            </a:r>
            <a:r>
              <a:rPr lang="pl-PL" sz="2000" b="1" dirty="0"/>
              <a:t> – </a:t>
            </a:r>
            <a:r>
              <a:rPr lang="pl-PL" sz="2000" b="1" i="1" dirty="0"/>
              <a:t>nie mieszkań chronionych</a:t>
            </a:r>
            <a:r>
              <a:rPr lang="pl-PL" sz="2000" b="1" dirty="0"/>
              <a:t> - będących formą pomocy przygotowującą osoby tam przebywające, w szczególności pod opieką specjalistów, do prowadzenia samodzielnego życia lub zapewniającą warunki samodzielnego funkcjonowania w środowisku,                         w integracji ze społecznością lokalną,</a:t>
            </a:r>
          </a:p>
          <a:p>
            <a:pPr algn="just">
              <a:buNone/>
            </a:pPr>
            <a:endParaRPr lang="pl-PL" sz="2000" b="1" dirty="0"/>
          </a:p>
          <a:p>
            <a:pPr algn="just">
              <a:buNone/>
            </a:pPr>
            <a:r>
              <a:rPr lang="pl-PL" sz="2000" b="1" dirty="0"/>
              <a:t>	</a:t>
            </a:r>
            <a:r>
              <a:rPr lang="pl-PL" sz="2000" b="1" dirty="0">
                <a:solidFill>
                  <a:srgbClr val="FF0000"/>
                </a:solidFill>
              </a:rPr>
              <a:t>program oparty o współpracę</a:t>
            </a:r>
            <a:r>
              <a:rPr lang="pl-PL" sz="2000" b="1" dirty="0"/>
              <a:t> samorządu (w tym jednostek organizacyjnych Miasta i spółki miejskiej) oraz organizacji pozarządowych,</a:t>
            </a:r>
          </a:p>
          <a:p>
            <a:pPr algn="just">
              <a:buNone/>
            </a:pPr>
            <a:endParaRPr lang="pl-PL" sz="2000" b="1" dirty="0"/>
          </a:p>
          <a:p>
            <a:pPr algn="just">
              <a:buNone/>
            </a:pPr>
            <a:r>
              <a:rPr lang="pl-PL" sz="2000" b="1" dirty="0"/>
              <a:t>	</a:t>
            </a:r>
            <a:r>
              <a:rPr lang="pl-PL" sz="2000" b="1" dirty="0">
                <a:solidFill>
                  <a:srgbClr val="FF0000"/>
                </a:solidFill>
              </a:rPr>
              <a:t>program wpisujący się w systemowe rozwiązania </a:t>
            </a:r>
            <a:r>
              <a:rPr lang="pl-PL" sz="2000" b="1" dirty="0"/>
              <a:t>podejmowane przez Miasto na rzecz określonej grupy mieszkańców.</a:t>
            </a:r>
          </a:p>
          <a:p>
            <a:pPr algn="just">
              <a:buNone/>
            </a:pPr>
            <a:endParaRPr lang="pl-PL" sz="2000" b="1" dirty="0"/>
          </a:p>
          <a:p>
            <a:pPr algn="just">
              <a:buNone/>
            </a:pPr>
            <a:endParaRPr lang="pl-PL" sz="2000" b="1" dirty="0"/>
          </a:p>
          <a:p>
            <a:pPr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	</a:t>
            </a:r>
            <a:endParaRPr lang="pl-PL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200" b="1" dirty="0"/>
              <a:t>ZASADY FUNKCJONOWANIA PROGRAMU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599107"/>
              </p:ext>
            </p:extLst>
          </p:nvPr>
        </p:nvGraphicFramePr>
        <p:xfrm>
          <a:off x="395536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l-PL" sz="3200" b="1" dirty="0"/>
              <a:t>JAKIE MAMY MIESZKANIA WSPOMAGANE?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 b="1" dirty="0"/>
              <a:t>DLA OSÓB NIEPEŁNOSPRAWNYCH RUCHOWO I OSÓB Z UPOŚLEDZENIEM UMYSŁOWYM – </a:t>
            </a:r>
            <a:r>
              <a:rPr lang="pl-PL" sz="2000" b="1" i="1" dirty="0">
                <a:solidFill>
                  <a:srgbClr val="FF0000"/>
                </a:solidFill>
              </a:rPr>
              <a:t>PODPROGRAM „BEZ BARIER”, </a:t>
            </a:r>
          </a:p>
          <a:p>
            <a:pPr>
              <a:buNone/>
            </a:pPr>
            <a:endParaRPr lang="pl-PL" sz="2000" b="1" dirty="0"/>
          </a:p>
          <a:p>
            <a:r>
              <a:rPr lang="pl-PL" sz="2000" b="1" dirty="0"/>
              <a:t>DLA OSÓB OPUSZCZAJĄCYCH PLACÓWKI OPIEKUŃCZO – WYCHOWAWCZE </a:t>
            </a:r>
            <a:br>
              <a:rPr lang="pl-PL" sz="2000" b="1" dirty="0"/>
            </a:br>
            <a:r>
              <a:rPr lang="pl-PL" sz="2000" b="1" dirty="0"/>
              <a:t>I RODZINY ZASTĘPCZE – </a:t>
            </a:r>
            <a:r>
              <a:rPr lang="pl-PL" sz="2000" b="1" i="1" dirty="0">
                <a:solidFill>
                  <a:srgbClr val="FF0000"/>
                </a:solidFill>
              </a:rPr>
              <a:t>PODPROGRAM „NA START”, </a:t>
            </a:r>
          </a:p>
          <a:p>
            <a:pPr>
              <a:buNone/>
            </a:pPr>
            <a:endParaRPr lang="pl-PL" sz="2000" b="1" i="1" dirty="0"/>
          </a:p>
          <a:p>
            <a:r>
              <a:rPr lang="pl-PL" sz="2000" b="1" dirty="0"/>
              <a:t>DLA DZIECI  PRZEBYWAJĄCYCH W PIECZY ZASTĘPCZEJ – </a:t>
            </a:r>
            <a:r>
              <a:rPr lang="pl-PL" sz="2000" b="1" i="1" dirty="0">
                <a:solidFill>
                  <a:srgbClr val="FF0000"/>
                </a:solidFill>
              </a:rPr>
              <a:t>PODPROGRAM „NASZ DOM”</a:t>
            </a:r>
            <a:r>
              <a:rPr lang="pl-PL" sz="2000" b="1" i="1" dirty="0"/>
              <a:t> </a:t>
            </a:r>
            <a:r>
              <a:rPr lang="pl-PL" sz="2000" b="1" dirty="0"/>
              <a:t>– realizowany z Powiatem Stargardzkim i innymi gminami,</a:t>
            </a:r>
          </a:p>
          <a:p>
            <a:pPr>
              <a:buNone/>
            </a:pPr>
            <a:endParaRPr lang="pl-PL" sz="2000" b="1" dirty="0"/>
          </a:p>
          <a:p>
            <a:r>
              <a:rPr lang="pl-PL" sz="2000" b="1" dirty="0"/>
              <a:t>DLA OSÓB STARSZYCH – </a:t>
            </a:r>
            <a:r>
              <a:rPr lang="pl-PL" sz="2000" b="1" i="1" dirty="0">
                <a:solidFill>
                  <a:srgbClr val="FF0000"/>
                </a:solidFill>
              </a:rPr>
              <a:t>PODPROGRAM „NIE SAMI”,</a:t>
            </a:r>
          </a:p>
          <a:p>
            <a:pPr>
              <a:buNone/>
            </a:pPr>
            <a:endParaRPr lang="pl-PL" sz="2000" b="1" i="1" dirty="0"/>
          </a:p>
          <a:p>
            <a:r>
              <a:rPr lang="pl-PL" sz="2000" b="1" dirty="0"/>
              <a:t>DLA OSÓB BEZDOMNYCH – </a:t>
            </a:r>
            <a:r>
              <a:rPr lang="pl-PL" sz="2000" b="1" dirty="0">
                <a:solidFill>
                  <a:srgbClr val="FF0000"/>
                </a:solidFill>
              </a:rPr>
              <a:t>PODPROGRAM </a:t>
            </a:r>
            <a:r>
              <a:rPr lang="pl-PL" sz="2000" b="1" i="1" dirty="0">
                <a:solidFill>
                  <a:srgbClr val="FF0000"/>
                </a:solidFill>
              </a:rPr>
              <a:t>„OD NOWA”.</a:t>
            </a:r>
          </a:p>
          <a:p>
            <a:endParaRPr lang="pl-PL" sz="2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000" b="1" u="sng" dirty="0">
                <a:solidFill>
                  <a:srgbClr val="FF0000"/>
                </a:solidFill>
              </a:rPr>
              <a:t>ŁĄCZNIE 105 MIESZKAŃ.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PODPROGRAM „BEZ BARIER”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/>
              <a:t>33 MIESZKANIA DLA OSÓB NIEPEŁNOSPRAWNYCH INTELEKTUALNIE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24261" y="1417638"/>
            <a:ext cx="4040188" cy="1939353"/>
          </a:xfrm>
        </p:spPr>
        <p:txBody>
          <a:bodyPr>
            <a:noAutofit/>
          </a:bodyPr>
          <a:lstStyle/>
          <a:p>
            <a:r>
              <a:rPr lang="pl-PL" sz="1200" dirty="0"/>
              <a:t>MIESZKANIA NA OS. LETNIM W BLOKACH WIELORODZINNYCH:</a:t>
            </a:r>
          </a:p>
          <a:p>
            <a:r>
              <a:rPr lang="pl-PL" sz="1200" dirty="0"/>
              <a:t>1999 r. – 11 MIESZKAŃ + mieszkanie dla opiekuna,</a:t>
            </a:r>
          </a:p>
          <a:p>
            <a:r>
              <a:rPr lang="pl-PL" sz="1200" dirty="0"/>
              <a:t>2001 r. – 11 MIESZKAŃ + mieszkanie dla opiekuna.</a:t>
            </a:r>
          </a:p>
          <a:p>
            <a:pPr lvl="0"/>
            <a:r>
              <a:rPr lang="pl-PL" sz="1200" dirty="0">
                <a:solidFill>
                  <a:prstClr val="black"/>
                </a:solidFill>
              </a:rPr>
              <a:t>„PENSJONAT” – kompleks mieszkań na ul. Broniewskiego:</a:t>
            </a:r>
          </a:p>
          <a:p>
            <a:pPr lvl="0"/>
            <a:r>
              <a:rPr lang="pl-PL" sz="1200" dirty="0">
                <a:solidFill>
                  <a:prstClr val="black"/>
                </a:solidFill>
              </a:rPr>
              <a:t>2004 r. – 11 MIESZKAŃ. </a:t>
            </a:r>
          </a:p>
          <a:p>
            <a:pPr lvl="0"/>
            <a:r>
              <a:rPr lang="pl-PL" sz="1200" dirty="0">
                <a:solidFill>
                  <a:prstClr val="black"/>
                </a:solidFill>
              </a:rPr>
              <a:t>Mieszkańcom zapewnia się pomoc asystentów i realizację specjalistycznych usług opiekuńczych.</a:t>
            </a:r>
          </a:p>
          <a:p>
            <a:endParaRPr lang="pl-PL" sz="1200" dirty="0"/>
          </a:p>
        </p:txBody>
      </p:sp>
      <p:pic>
        <p:nvPicPr>
          <p:cNvPr id="8" name="Symbol zastępczy zawartości 7" descr="PSOUU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8579" y="3284984"/>
            <a:ext cx="4037726" cy="3024336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59197" y="1553020"/>
            <a:ext cx="4041775" cy="639762"/>
          </a:xfrm>
        </p:spPr>
        <p:txBody>
          <a:bodyPr>
            <a:normAutofit fontScale="92500" lnSpcReduction="10000"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Partnerstwo z NGO – Koło Polskiego Stowarzyszenia na rzecz Osób z Niepełnosprawnością Intelektualną                      w Stargardzie.</a:t>
            </a:r>
          </a:p>
        </p:txBody>
      </p:sp>
      <p:pic>
        <p:nvPicPr>
          <p:cNvPr id="7" name="Symbol zastępczy zawartości 6" descr="PSOUU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9197" y="2217151"/>
            <a:ext cx="4041775" cy="30313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000" b="1" dirty="0"/>
              <a:t>Wszyscy mieszkańcy są jednocześnie uczestnikami placówek prowadzonych przez Koło PSONI (Warsztatu Terapii Zajęciowej – 16 osób, </a:t>
            </a:r>
            <a:r>
              <a:rPr lang="pl-PL" sz="2000" b="1" dirty="0" err="1"/>
              <a:t>ŚDS-u</a:t>
            </a:r>
            <a:r>
              <a:rPr lang="pl-PL" sz="2000" b="1" dirty="0"/>
              <a:t>- 6 osób, ZAZ-u Centralna Kuchnia – 11 osób). </a:t>
            </a:r>
            <a:r>
              <a:rPr lang="pl-PL" sz="2000" b="1" dirty="0">
                <a:solidFill>
                  <a:srgbClr val="FF0000"/>
                </a:solidFill>
              </a:rPr>
              <a:t>SYSTEM = Terapia + Praca + Mieszkanie.</a:t>
            </a:r>
          </a:p>
        </p:txBody>
      </p:sp>
      <p:pic>
        <p:nvPicPr>
          <p:cNvPr id="5" name="Symbol zastępczy zawartości 4" descr="psouu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128691" cy="3096518"/>
          </a:xfrm>
        </p:spPr>
      </p:pic>
      <p:pic>
        <p:nvPicPr>
          <p:cNvPr id="6" name="Symbol zastępczy zawartości 5" descr="psouu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4128457" cy="309634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/>
              <a:t>21 MIESZKAŃ DLA OSÓB NIEPEŁNOSPRAWNYCH RUCHOWO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1800" dirty="0"/>
              <a:t>Mieszkania powstają w różnych blokach.</a:t>
            </a:r>
          </a:p>
          <a:p>
            <a:r>
              <a:rPr lang="pl-PL" sz="1800" dirty="0"/>
              <a:t>Dotychczas powstało 21 mieszkań.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1800" dirty="0">
                <a:solidFill>
                  <a:srgbClr val="FF0000"/>
                </a:solidFill>
              </a:rPr>
              <a:t>Partnerstwo z NGO: Stowarzyszenie Osób Niepełnosprawnych Ruchowo i Przyjaciół „POMOST”, Stowarzyszenie „Potrzebny Dom” w Stargardzie.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9996"/>
            <a:ext cx="4040188" cy="28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217" y="2420888"/>
            <a:ext cx="3671390" cy="24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PODPROGRAM „NIE SAMI”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MIESZKANIA DLA OSÓB STARSZYCH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1944216"/>
          </a:xfrm>
        </p:spPr>
        <p:txBody>
          <a:bodyPr>
            <a:noAutofit/>
          </a:bodyPr>
          <a:lstStyle/>
          <a:p>
            <a:r>
              <a:rPr lang="pl-PL" sz="1400" dirty="0"/>
              <a:t>24 MIESZKANIA w kompleksie przy ul. Śniadeckiego 11 dla osób 55+ .</a:t>
            </a:r>
          </a:p>
          <a:p>
            <a:r>
              <a:rPr lang="pl-PL" sz="1400" dirty="0"/>
              <a:t>Mieszkania są:</a:t>
            </a:r>
            <a:br>
              <a:rPr lang="pl-PL" sz="1400" dirty="0"/>
            </a:br>
            <a:r>
              <a:rPr lang="pl-PL" sz="1400" dirty="0"/>
              <a:t>- pozbawione barier dla osób niepełnosprawnych,</a:t>
            </a:r>
            <a:br>
              <a:rPr lang="pl-PL" sz="1400" dirty="0"/>
            </a:br>
            <a:r>
              <a:rPr lang="pl-PL" sz="1400" dirty="0"/>
              <a:t>- z tarasami lub przydomowymi ogródkami,</a:t>
            </a:r>
            <a:br>
              <a:rPr lang="pl-PL" sz="1400" dirty="0"/>
            </a:br>
            <a:r>
              <a:rPr lang="pl-PL" sz="1400" dirty="0"/>
              <a:t>- z systemem przywoływania obsługiwanym przez wolontariuszy. </a:t>
            </a:r>
          </a:p>
          <a:p>
            <a:r>
              <a:rPr lang="pl-PL" sz="1400" dirty="0"/>
              <a:t>W kompleksie usytuowana jest świetlica, w której prowadzony jest Klub Seniora.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72000" y="1628800"/>
            <a:ext cx="4041775" cy="1080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l-PL" sz="1600" dirty="0">
                <a:solidFill>
                  <a:srgbClr val="FF0000"/>
                </a:solidFill>
              </a:rPr>
              <a:t>Partnerstwo z NGO: 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pl-PL" sz="1600" dirty="0">
                <a:solidFill>
                  <a:srgbClr val="FF0000"/>
                </a:solidFill>
              </a:rPr>
              <a:t>Stowarzyszenie „Potrzebny Dom”,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1600" dirty="0">
                <a:solidFill>
                  <a:srgbClr val="FF0000"/>
                </a:solidFill>
              </a:rPr>
              <a:t>Stowarzyszenie Uniwersytet III Wieku,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pl-PL" sz="1600" dirty="0">
                <a:solidFill>
                  <a:srgbClr val="FF0000"/>
                </a:solidFill>
              </a:rPr>
              <a:t>Oddział Rejonowy Polskiego Związku Emerytów, Rencistów i Inwalidów.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17032"/>
            <a:ext cx="4040188" cy="251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4041775" cy="26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PODPROGRAM „NA START”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/>
              <a:t>9 MIESZKAŃ W 2 INKUBATORACH DLA OSÓB OPUSZCZAJĄCYCH FORMY PIECZY ZASTĘPCZEJ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114800" cy="1389831"/>
          </a:xfrm>
        </p:spPr>
        <p:txBody>
          <a:bodyPr>
            <a:normAutofit fontScale="62500" lnSpcReduction="2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I ETAP: INKUBATOR</a:t>
            </a:r>
            <a:r>
              <a:rPr lang="pl-PL" dirty="0"/>
              <a:t> (9 mieszkań, ul. Tańskiego 12, 14 – 2008 r.).</a:t>
            </a:r>
          </a:p>
          <a:p>
            <a:r>
              <a:rPr lang="pl-PL" dirty="0"/>
              <a:t>Kwalifikacja przyszłych mieszkańców prowadzona jest przez Komisję ds. Inkubatora i zapewnia im się wsparcie przez opiekuna.</a:t>
            </a:r>
          </a:p>
          <a:p>
            <a:r>
              <a:rPr lang="pl-PL" dirty="0">
                <a:solidFill>
                  <a:srgbClr val="FF0000"/>
                </a:solidFill>
              </a:rPr>
              <a:t>II ETAP: MIESZKANIE DOCELOWE</a:t>
            </a:r>
            <a:r>
              <a:rPr lang="pl-PL" dirty="0"/>
              <a:t> (7 mieszkań).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pl-PL" sz="1800" dirty="0">
                <a:solidFill>
                  <a:srgbClr val="FF0000"/>
                </a:solidFill>
              </a:rPr>
              <a:t>Partnerstwo z NGO: Stowarzyszenie „Potrzebny Dom” w Stargardzie.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4041775" cy="290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4040188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2634</TotalTime>
  <Words>781</Words>
  <Application>Microsoft Office PowerPoint</Application>
  <PresentationFormat>Pokaz na ekranie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Motyw pakietu Office</vt:lpstr>
      <vt:lpstr>Projekt niestandardowy</vt:lpstr>
      <vt:lpstr>Prezentacja programu PowerPoint</vt:lpstr>
      <vt:lpstr>PROGRAM „POTRZEBNY DOM” to:</vt:lpstr>
      <vt:lpstr>ZASADY FUNKCJONOWANIA PROGRAMU</vt:lpstr>
      <vt:lpstr>JAKIE MAMY MIESZKANIA WSPOMAGANE?</vt:lpstr>
      <vt:lpstr>PODPROGRAM „BEZ BARIER” 33 MIESZKANIA DLA OSÓB NIEPEŁNOSPRAWNYCH INTELEKTUALNIE</vt:lpstr>
      <vt:lpstr>Wszyscy mieszkańcy są jednocześnie uczestnikami placówek prowadzonych przez Koło PSONI (Warsztatu Terapii Zajęciowej – 16 osób, ŚDS-u- 6 osób, ZAZ-u Centralna Kuchnia – 11 osób). SYSTEM = Terapia + Praca + Mieszkanie.</vt:lpstr>
      <vt:lpstr>21 MIESZKAŃ DLA OSÓB NIEPEŁNOSPRAWNYCH RUCHOWO</vt:lpstr>
      <vt:lpstr>PODPROGRAM „NIE SAMI” MIESZKANIA DLA OSÓB STARSZYCH</vt:lpstr>
      <vt:lpstr>PODPROGRAM „NA START” 9 MIESZKAŃ W 2 INKUBATORACH DLA OSÓB OPUSZCZAJĄCYCH FORMY PIECZY ZASTĘPCZEJ </vt:lpstr>
      <vt:lpstr>PODPROGRAM „OD NOWA” 11 MIESZKAŃ W 3 INKUBATORACH DLA OSÓB BEZDOMNYCH OPUSZCZAJĄCYCH SCHRONISKA </vt:lpstr>
      <vt:lpstr> MIESZKANIE WSPOMAGANE A SYSTEM WYCHODZENIA Z BEZDOMNOŚCI – tzw. model drabinkowy </vt:lpstr>
      <vt:lpstr>CZY DUŻO NAS TO KOSZTUJE?</vt:lpstr>
      <vt:lpstr>JAKIE DOSTRZEGAMY PROBLEMY:</vt:lpstr>
      <vt:lpstr>Dziękuję za uwagę   Agata Kmieć – Łuciuk Wydział Polityki Społecznej Urząd Miejski w Stargardzie  ul. Czarnieckiego 17 tel. 091 577 16 68 a.kmiec@um.stargard.pl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Miejski program działań na rzecz osób niepełnosprawnych  na lata 2005-2015</dc:title>
  <dc:creator>Agata Łuciuk Kmieć</dc:creator>
  <cp:lastModifiedBy>Artur Zalewski</cp:lastModifiedBy>
  <cp:revision>379</cp:revision>
  <dcterms:modified xsi:type="dcterms:W3CDTF">2017-10-20T12:44:44Z</dcterms:modified>
</cp:coreProperties>
</file>