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68" r:id="rId3"/>
    <p:sldId id="269" r:id="rId4"/>
    <p:sldId id="281" r:id="rId5"/>
    <p:sldId id="282" r:id="rId6"/>
    <p:sldId id="279" r:id="rId7"/>
    <p:sldId id="266" r:id="rId8"/>
    <p:sldId id="283" r:id="rId9"/>
    <p:sldId id="284" r:id="rId10"/>
    <p:sldId id="280" r:id="rId11"/>
    <p:sldId id="258" r:id="rId12"/>
    <p:sldId id="259" r:id="rId13"/>
    <p:sldId id="263" r:id="rId14"/>
    <p:sldId id="257" r:id="rId15"/>
    <p:sldId id="267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Poziom wiedzy o 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b.dobry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Polacy</c:v>
                </c:pt>
                <c:pt idx="1">
                  <c:v>Rodzina,znajomi</c:v>
                </c:pt>
                <c:pt idx="2">
                  <c:v>respondent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ED-4D4A-904B-2235131E1A2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dobry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Polacy</c:v>
                </c:pt>
                <c:pt idx="1">
                  <c:v>Rodzina,znajomi</c:v>
                </c:pt>
                <c:pt idx="2">
                  <c:v>respondent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14</c:v>
                </c:pt>
                <c:pt idx="1">
                  <c:v>17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ED-4D4A-904B-2235131E1A2B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raczej zły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Polacy</c:v>
                </c:pt>
                <c:pt idx="1">
                  <c:v>Rodzina,znajomi</c:v>
                </c:pt>
                <c:pt idx="2">
                  <c:v>respondent</c:v>
                </c:pt>
              </c:strCache>
            </c:strRef>
          </c:cat>
          <c:val>
            <c:numRef>
              <c:f>Arkusz1!$D$2:$D$4</c:f>
              <c:numCache>
                <c:formatCode>General</c:formatCode>
                <c:ptCount val="3"/>
                <c:pt idx="0">
                  <c:v>48</c:v>
                </c:pt>
                <c:pt idx="1">
                  <c:v>45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ED-4D4A-904B-2235131E1A2B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b.zły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Polacy</c:v>
                </c:pt>
                <c:pt idx="1">
                  <c:v>Rodzina,znajomi</c:v>
                </c:pt>
                <c:pt idx="2">
                  <c:v>respondent</c:v>
                </c:pt>
              </c:strCache>
            </c:strRef>
          </c:cat>
          <c:val>
            <c:numRef>
              <c:f>Arkusz1!$E$2:$E$4</c:f>
              <c:numCache>
                <c:formatCode>General</c:formatCode>
                <c:ptCount val="3"/>
                <c:pt idx="0">
                  <c:v>15</c:v>
                </c:pt>
                <c:pt idx="1">
                  <c:v>16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ED-4D4A-904B-2235131E1A2B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nie wiem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Polacy</c:v>
                </c:pt>
                <c:pt idx="1">
                  <c:v>Rodzina,znajomi</c:v>
                </c:pt>
                <c:pt idx="2">
                  <c:v>respondent</c:v>
                </c:pt>
              </c:strCache>
            </c:strRef>
          </c:cat>
          <c:val>
            <c:numRef>
              <c:f>Arkusz1!$F$2:$F$4</c:f>
              <c:numCache>
                <c:formatCode>General</c:formatCode>
                <c:ptCount val="3"/>
                <c:pt idx="0">
                  <c:v>22</c:v>
                </c:pt>
                <c:pt idx="1">
                  <c:v>21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ED-4D4A-904B-2235131E1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9348640"/>
        <c:axId val="2089350816"/>
      </c:barChart>
      <c:catAx>
        <c:axId val="208934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89350816"/>
        <c:crosses val="autoZero"/>
        <c:auto val="1"/>
        <c:lblAlgn val="ctr"/>
        <c:lblOffset val="100"/>
        <c:noMultiLvlLbl val="0"/>
      </c:catAx>
      <c:valAx>
        <c:axId val="208935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8934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informacje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b.dobre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opiekunowie</c:v>
                </c:pt>
                <c:pt idx="1">
                  <c:v>wczesny etap</c:v>
                </c:pt>
                <c:pt idx="2">
                  <c:v>umiarkowany</c:v>
                </c:pt>
                <c:pt idx="3">
                  <c:v>zaawansowany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DA-4992-8ED5-9CF4A6FD24C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dobre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opiekunowie</c:v>
                </c:pt>
                <c:pt idx="1">
                  <c:v>wczesny etap</c:v>
                </c:pt>
                <c:pt idx="2">
                  <c:v>umiarkowany</c:v>
                </c:pt>
                <c:pt idx="3">
                  <c:v>zaawansowany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48</c:v>
                </c:pt>
                <c:pt idx="1">
                  <c:v>54</c:v>
                </c:pt>
                <c:pt idx="2">
                  <c:v>46</c:v>
                </c:pt>
                <c:pt idx="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DA-4992-8ED5-9CF4A6FD24C1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raczej złe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opiekunowie</c:v>
                </c:pt>
                <c:pt idx="1">
                  <c:v>wczesny etap</c:v>
                </c:pt>
                <c:pt idx="2">
                  <c:v>umiarkowany</c:v>
                </c:pt>
                <c:pt idx="3">
                  <c:v>zaawansowany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40</c:v>
                </c:pt>
                <c:pt idx="1">
                  <c:v>35</c:v>
                </c:pt>
                <c:pt idx="2">
                  <c:v>41</c:v>
                </c:pt>
                <c:pt idx="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DA-4992-8ED5-9CF4A6FD24C1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b.złe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opiekunowie</c:v>
                </c:pt>
                <c:pt idx="1">
                  <c:v>wczesny etap</c:v>
                </c:pt>
                <c:pt idx="2">
                  <c:v>umiarkowany</c:v>
                </c:pt>
                <c:pt idx="3">
                  <c:v>zaawansowany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DA-4992-8ED5-9CF4A6FD24C1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opiekunowie</c:v>
                </c:pt>
                <c:pt idx="1">
                  <c:v>wczesny etap</c:v>
                </c:pt>
                <c:pt idx="2">
                  <c:v>umiarkowany</c:v>
                </c:pt>
                <c:pt idx="3">
                  <c:v>zaawansowany</c:v>
                </c:pt>
              </c:strCache>
            </c:strRef>
          </c:cat>
          <c:val>
            <c:numRef>
              <c:f>Arkusz1!$F$2:$F$5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DA-4992-8ED5-9CF4A6FD24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9351904"/>
        <c:axId val="2089350272"/>
      </c:barChart>
      <c:catAx>
        <c:axId val="208935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89350272"/>
        <c:crosses val="autoZero"/>
        <c:auto val="1"/>
        <c:lblAlgn val="ctr"/>
        <c:lblOffset val="100"/>
        <c:noMultiLvlLbl val="0"/>
      </c:catAx>
      <c:valAx>
        <c:axId val="208935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8935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4B40A-3AC4-4707-9599-6A6BD192F9F6}" type="datetimeFigureOut">
              <a:rPr lang="pl-PL" smtClean="0"/>
              <a:t>27.09.2019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B8E5A-CA61-4366-AECE-B3D4AA472C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938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948E-5D53-420C-AD54-75BA2B9C2C05}" type="datetimeFigureOut">
              <a:rPr lang="pl-PL" smtClean="0"/>
              <a:t>27.09.2019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B28D-53F6-4B3E-A959-9C5CF2F24097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59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948E-5D53-420C-AD54-75BA2B9C2C05}" type="datetimeFigureOut">
              <a:rPr lang="pl-PL" smtClean="0"/>
              <a:t>27.09.2019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B28D-53F6-4B3E-A959-9C5CF2F240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91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948E-5D53-420C-AD54-75BA2B9C2C05}" type="datetimeFigureOut">
              <a:rPr lang="pl-PL" smtClean="0"/>
              <a:t>27.09.2019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B28D-53F6-4B3E-A959-9C5CF2F240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772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948E-5D53-420C-AD54-75BA2B9C2C05}" type="datetimeFigureOut">
              <a:rPr lang="pl-PL" smtClean="0"/>
              <a:t>27.09.2019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B28D-53F6-4B3E-A959-9C5CF2F240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85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948E-5D53-420C-AD54-75BA2B9C2C05}" type="datetimeFigureOut">
              <a:rPr lang="pl-PL" smtClean="0"/>
              <a:t>27.09.2019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B28D-53F6-4B3E-A959-9C5CF2F24097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4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948E-5D53-420C-AD54-75BA2B9C2C05}" type="datetimeFigureOut">
              <a:rPr lang="pl-PL" smtClean="0"/>
              <a:t>27.09.2019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B28D-53F6-4B3E-A959-9C5CF2F240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046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948E-5D53-420C-AD54-75BA2B9C2C05}" type="datetimeFigureOut">
              <a:rPr lang="pl-PL" smtClean="0"/>
              <a:t>27.09.2019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B28D-53F6-4B3E-A959-9C5CF2F240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250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948E-5D53-420C-AD54-75BA2B9C2C05}" type="datetimeFigureOut">
              <a:rPr lang="pl-PL" smtClean="0"/>
              <a:t>27.09.2019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B28D-53F6-4B3E-A959-9C5CF2F240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417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948E-5D53-420C-AD54-75BA2B9C2C05}" type="datetimeFigureOut">
              <a:rPr lang="pl-PL" smtClean="0"/>
              <a:t>27.09.2019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B28D-53F6-4B3E-A959-9C5CF2F240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510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0DB948E-5D53-420C-AD54-75BA2B9C2C05}" type="datetimeFigureOut">
              <a:rPr lang="pl-PL" smtClean="0"/>
              <a:t>27.09.2019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9FB28D-53F6-4B3E-A959-9C5CF2F240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53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948E-5D53-420C-AD54-75BA2B9C2C05}" type="datetimeFigureOut">
              <a:rPr lang="pl-PL" smtClean="0"/>
              <a:t>27.09.2019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B28D-53F6-4B3E-A959-9C5CF2F240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508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0DB948E-5D53-420C-AD54-75BA2B9C2C05}" type="datetimeFigureOut">
              <a:rPr lang="pl-PL" smtClean="0"/>
              <a:t>27.09.2019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C9FB28D-53F6-4B3E-A959-9C5CF2F24097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88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1" y="758952"/>
            <a:ext cx="11395494" cy="356616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Potrzeby opiekunów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/>
              <a:t>T.Parnowski</a:t>
            </a:r>
            <a:r>
              <a:rPr lang="pl-PL"/>
              <a:t> PTPG, RJP PAN</a:t>
            </a:r>
          </a:p>
          <a:p>
            <a:r>
              <a:rPr lang="pl-PL"/>
              <a:t>BRPO </a:t>
            </a:r>
            <a:r>
              <a:rPr lang="pl-PL" dirty="0"/>
              <a:t>30.09.2019</a:t>
            </a:r>
          </a:p>
        </p:txBody>
      </p:sp>
      <p:pic>
        <p:nvPicPr>
          <p:cNvPr id="1026" name="Picture 2" descr="Znalezione obrazy dla zapytania Alzheimer's caregivers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1" y="138920"/>
            <a:ext cx="4019610" cy="268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968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88195"/>
            <a:ext cx="10058400" cy="800325"/>
          </a:xfrm>
        </p:spPr>
        <p:txBody>
          <a:bodyPr>
            <a:normAutofit/>
          </a:bodyPr>
          <a:lstStyle/>
          <a:p>
            <a:r>
              <a:rPr lang="pl-PL" sz="4000" dirty="0">
                <a:latin typeface="Arial Black" panose="020B0A04020102020204" pitchFamily="34" charset="0"/>
              </a:rPr>
              <a:t>Jak pomóc opiekunowi w opiece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0518" y="1164566"/>
            <a:ext cx="11731924" cy="54950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  </a:t>
            </a:r>
            <a:r>
              <a:rPr lang="pl-PL" sz="2200" dirty="0"/>
              <a:t>Jeśli </a:t>
            </a:r>
            <a:r>
              <a:rPr lang="pl-PL" sz="2200" dirty="0" err="1"/>
              <a:t>znajomy,przyjaciel</a:t>
            </a:r>
            <a:r>
              <a:rPr lang="pl-PL" sz="2200" dirty="0"/>
              <a:t> lub członek rodziny opiekuje się chorym z AD – </a:t>
            </a:r>
            <a:r>
              <a:rPr lang="pl-PL" sz="2200" b="1" dirty="0"/>
              <a:t>zaproponuj </a:t>
            </a:r>
            <a:r>
              <a:rPr lang="pl-PL" sz="2200" b="1" dirty="0" err="1"/>
              <a:t>pomoc</a:t>
            </a:r>
            <a:r>
              <a:rPr lang="pl-PL" sz="2200" dirty="0" err="1"/>
              <a:t>,aby</a:t>
            </a:r>
            <a:r>
              <a:rPr lang="pl-PL" sz="2200" dirty="0"/>
              <a:t> go wesprzeć;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/>
              <a:t> </a:t>
            </a:r>
            <a:r>
              <a:rPr lang="pl-PL" sz="2200" dirty="0"/>
              <a:t>   </a:t>
            </a:r>
            <a:r>
              <a:rPr lang="pl-PL" sz="2200" b="1" dirty="0"/>
              <a:t>Nie czekaj, aż zostaniesz poproszony o pomoc!  </a:t>
            </a:r>
            <a:r>
              <a:rPr lang="pl-PL" sz="2200" dirty="0"/>
              <a:t>Opiekunowie wstydzą się prosić o nią. Gdy to zrobisz omów szczegółowo rodzaj pomocy. Nie proponuj ogólnej pomocy, lecz wyszczególnij </a:t>
            </a:r>
            <a:r>
              <a:rPr lang="pl-PL" sz="2200" dirty="0" err="1"/>
              <a:t>np.”posiedzę</a:t>
            </a:r>
            <a:r>
              <a:rPr lang="pl-PL" sz="2200" dirty="0"/>
              <a:t> z </a:t>
            </a:r>
            <a:r>
              <a:rPr lang="pl-PL" sz="2200" dirty="0" err="1"/>
              <a:t>nim,abyś</a:t>
            </a:r>
            <a:r>
              <a:rPr lang="pl-PL" sz="2200" dirty="0"/>
              <a:t> odpoczęła”;” pójdę z nim do sklepu” etc.;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200" dirty="0"/>
              <a:t>    </a:t>
            </a:r>
            <a:r>
              <a:rPr lang="pl-PL" sz="2200" b="1" dirty="0"/>
              <a:t>Bądź przyjacielem</a:t>
            </a:r>
            <a:r>
              <a:rPr lang="pl-PL" sz="2200" dirty="0"/>
              <a:t>. Opiekunowie tracą kontakt z światem zewnętrznym, a wymagają stymulacji społecznej. Może być to rozmowa </a:t>
            </a:r>
            <a:r>
              <a:rPr lang="pl-PL" sz="2200" dirty="0" err="1"/>
              <a:t>telefoniczna,e-mail,ale</a:t>
            </a:r>
            <a:r>
              <a:rPr lang="pl-PL" sz="2200" dirty="0"/>
              <a:t> nic nie jest tak istotne ,żeby poprawić nastrój opiekunowi, jak wizyta. Nie </a:t>
            </a:r>
            <a:r>
              <a:rPr lang="pl-PL" sz="2200" dirty="0" err="1"/>
              <a:t>czekaj,aż</a:t>
            </a:r>
            <a:r>
              <a:rPr lang="pl-PL" sz="2200" dirty="0"/>
              <a:t> cię o to poprosi - sam porusz ten temat;</a:t>
            </a:r>
            <a:r>
              <a:rPr lang="en-US" sz="2200" dirty="0"/>
              <a:t> </a:t>
            </a:r>
            <a:endParaRPr lang="pl-PL" sz="2200" dirty="0"/>
          </a:p>
          <a:p>
            <a:pPr>
              <a:buFont typeface="Wingdings" panose="05000000000000000000" pitchFamily="2" charset="2"/>
              <a:buChar char="q"/>
            </a:pPr>
            <a:r>
              <a:rPr lang="pl-PL" sz="2200" dirty="0"/>
              <a:t>   </a:t>
            </a:r>
            <a:r>
              <a:rPr lang="pl-PL" sz="2200" b="1" dirty="0"/>
              <a:t>Bądź dobrym słuchaczem</a:t>
            </a:r>
            <a:r>
              <a:rPr lang="pl-PL" sz="2200" dirty="0"/>
              <a:t>. Przewentylowanie frustracji dotyczącej opieki jest najlepszym sposobem zmniejszenia stresu!;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200" dirty="0"/>
              <a:t>   </a:t>
            </a:r>
            <a:r>
              <a:rPr lang="pl-PL" sz="2200" b="1" dirty="0"/>
              <a:t>Okaż swoją wdzięczność</a:t>
            </a:r>
            <a:r>
              <a:rPr lang="pl-PL" sz="2200" dirty="0"/>
              <a:t>. Jeśli opiekun jest członkiem rodziny ,ważne jest okazanie zrozumienia dla jego trudnej pracy opiekuńczej i poświęcenia. Połącz to z propozycją pomocy;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/>
              <a:t> </a:t>
            </a:r>
            <a:r>
              <a:rPr lang="pl-PL" sz="2200" dirty="0"/>
              <a:t>Zwróć uwagę na poziom stresu u opiekuna i wspieraj </a:t>
            </a:r>
            <a:r>
              <a:rPr lang="pl-PL" sz="2200" dirty="0" err="1"/>
              <a:t>go,aby</a:t>
            </a:r>
            <a:r>
              <a:rPr lang="pl-PL" sz="2200" dirty="0"/>
              <a:t> zadbał bardziej o własne zdrowie i dobre samopoczucie.</a:t>
            </a:r>
          </a:p>
        </p:txBody>
      </p:sp>
    </p:spTree>
    <p:extLst>
      <p:ext uri="{BB962C8B-B14F-4D97-AF65-F5344CB8AC3E}">
        <p14:creationId xmlns:p14="http://schemas.microsoft.com/office/powerpoint/2010/main" val="2500087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956174" y="98767"/>
            <a:ext cx="8279651" cy="1134658"/>
          </a:xfrm>
        </p:spPr>
        <p:txBody>
          <a:bodyPr/>
          <a:lstStyle/>
          <a:p>
            <a:pPr algn="ctr" eaLnBrk="1" hangingPunct="1"/>
            <a:r>
              <a:rPr lang="pl-PL" altLang="pl-PL" sz="40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Kim są opiekunowie ? </a:t>
            </a:r>
            <a:br>
              <a:rPr lang="pl-PL" altLang="pl-PL" sz="40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pl-PL" altLang="pl-PL" sz="18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TNS,2016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207033" y="1707827"/>
            <a:ext cx="6270785" cy="471637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pl-PL" altLang="pl-PL" dirty="0"/>
              <a:t> </a:t>
            </a: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70-90% - to członkowie rodzin</a:t>
            </a:r>
          </a:p>
          <a:p>
            <a:pPr eaLnBrk="1" hangingPunct="1"/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Współmałżonkowie, głównie kobiety(88%) (żony, córki, synowe) – 72%: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- Często opiekunowie to osoby w podobnym wieku co chorzy (obciążeni własnymi problemami zdrowotnymi, same wymagające wsparcia)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- Dzieci chorych (muszą dbać o funkcjonowanie rodziny i zajmować się chorym)</a:t>
            </a:r>
          </a:p>
          <a:p>
            <a:pPr eaLnBrk="1" hangingPunct="1"/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Im bardziej się angażują w opiekę, tym bardziej odrzucają pomoc innych osób</a:t>
            </a:r>
          </a:p>
          <a:p>
            <a:pPr eaLnBrk="1" hangingPunct="1"/>
            <a:endParaRPr lang="pl-PL" altLang="pl-PL" dirty="0"/>
          </a:p>
        </p:txBody>
      </p:sp>
      <p:sp>
        <p:nvSpPr>
          <p:cNvPr id="2" name="Prostokąt 1"/>
          <p:cNvSpPr/>
          <p:nvPr/>
        </p:nvSpPr>
        <p:spPr>
          <a:xfrm>
            <a:off x="6674477" y="1434408"/>
            <a:ext cx="3561348" cy="4828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/>
              <a:t>Wiek opiekunów</a:t>
            </a:r>
          </a:p>
          <a:p>
            <a:pPr algn="ctr"/>
            <a:r>
              <a:rPr lang="pl-PL" sz="3200" b="1" dirty="0"/>
              <a:t>&gt;40 lat – 19%</a:t>
            </a:r>
          </a:p>
          <a:p>
            <a:pPr algn="ctr"/>
            <a:r>
              <a:rPr lang="pl-PL" sz="3200" b="1" dirty="0"/>
              <a:t>40-49 lat – 21%</a:t>
            </a:r>
          </a:p>
          <a:p>
            <a:pPr algn="ctr"/>
            <a:r>
              <a:rPr lang="pl-PL" sz="3200" b="1" dirty="0"/>
              <a:t>50-59 lat – 37%</a:t>
            </a:r>
          </a:p>
          <a:p>
            <a:pPr algn="ctr"/>
            <a:r>
              <a:rPr lang="pl-PL" sz="3200" b="1" dirty="0"/>
              <a:t>59+ lat – 23%</a:t>
            </a:r>
          </a:p>
          <a:p>
            <a:pPr algn="ctr"/>
            <a:r>
              <a:rPr lang="pl-PL" sz="4000" b="1" dirty="0"/>
              <a:t>Dzieci – 53%</a:t>
            </a:r>
          </a:p>
          <a:p>
            <a:pPr algn="ctr"/>
            <a:r>
              <a:rPr lang="pl-PL" sz="3600" b="1" dirty="0"/>
              <a:t>Samodzielna opieka </a:t>
            </a:r>
            <a:r>
              <a:rPr lang="pl-PL" sz="3200" b="1" dirty="0"/>
              <a:t>– 41%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10351698" y="3936068"/>
            <a:ext cx="1682151" cy="199459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2011 NPA</a:t>
            </a:r>
          </a:p>
          <a:p>
            <a:pPr algn="ctr"/>
            <a:r>
              <a:rPr lang="pl-PL" b="1" dirty="0">
                <a:solidFill>
                  <a:schemeClr val="bg1"/>
                </a:solidFill>
              </a:rPr>
              <a:t>Dzieci 43%</a:t>
            </a:r>
          </a:p>
          <a:p>
            <a:pPr algn="ctr"/>
            <a:r>
              <a:rPr lang="pl-PL" b="1" dirty="0">
                <a:solidFill>
                  <a:schemeClr val="bg1"/>
                </a:solidFill>
              </a:rPr>
              <a:t>Samodzielna opieka 50%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160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4484" y="179747"/>
            <a:ext cx="9378677" cy="1143000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Wiedza o chorobie Alzheimera </a:t>
            </a: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TNS 2016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363659"/>
              </p:ext>
            </p:extLst>
          </p:nvPr>
        </p:nvGraphicFramePr>
        <p:xfrm>
          <a:off x="1078302" y="1600201"/>
          <a:ext cx="9980762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rostokąt zaokrąglony 3"/>
          <p:cNvSpPr/>
          <p:nvPr/>
        </p:nvSpPr>
        <p:spPr>
          <a:xfrm>
            <a:off x="8272732" y="936876"/>
            <a:ext cx="3919268" cy="116134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 NPA</a:t>
            </a:r>
          </a:p>
          <a:p>
            <a:pPr lvl="0"/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 informacji o chorobie – 35% </a:t>
            </a:r>
          </a:p>
          <a:p>
            <a:pPr lvl="0"/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przebiegu choroby - 49%</a:t>
            </a:r>
          </a:p>
          <a:p>
            <a:pPr lvl="0"/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leczeniu - 26%</a:t>
            </a:r>
          </a:p>
        </p:txBody>
      </p:sp>
    </p:spTree>
    <p:extLst>
      <p:ext uri="{BB962C8B-B14F-4D97-AF65-F5344CB8AC3E}">
        <p14:creationId xmlns:p14="http://schemas.microsoft.com/office/powerpoint/2010/main" val="4172867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0551" y="116632"/>
            <a:ext cx="11447253" cy="1143000"/>
          </a:xfrm>
        </p:spPr>
        <p:txBody>
          <a:bodyPr>
            <a:normAutofit/>
          </a:bodyPr>
          <a:lstStyle/>
          <a:p>
            <a:r>
              <a:rPr lang="pl-PL" sz="4000" b="1" dirty="0">
                <a:latin typeface="Arial Black" panose="020B0A04020102020204" pitchFamily="34" charset="0"/>
              </a:rPr>
              <a:t>Informacje od lekarza o chorobie  </a:t>
            </a:r>
            <a:r>
              <a:rPr lang="pl-PL" sz="2000" dirty="0">
                <a:latin typeface="Arial Black" panose="020B0A04020102020204" pitchFamily="34" charset="0"/>
              </a:rPr>
              <a:t>TNS 2016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34654"/>
              </p:ext>
            </p:extLst>
          </p:nvPr>
        </p:nvGraphicFramePr>
        <p:xfrm>
          <a:off x="1095555" y="1600201"/>
          <a:ext cx="1019642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113646" y="637533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ym typeface="Symbol" panose="05050102010706020507" pitchFamily="18" charset="2"/>
              </a:rPr>
              <a:t>=54%</a:t>
            </a:r>
            <a:endParaRPr lang="pl-PL" b="1" dirty="0"/>
          </a:p>
        </p:txBody>
      </p:sp>
      <p:sp>
        <p:nvSpPr>
          <p:cNvPr id="5" name="Prostokąt zaokrąglony 4"/>
          <p:cNvSpPr/>
          <p:nvPr/>
        </p:nvSpPr>
        <p:spPr>
          <a:xfrm>
            <a:off x="8108830" y="1169875"/>
            <a:ext cx="3973902" cy="147843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 NPA</a:t>
            </a:r>
          </a:p>
          <a:p>
            <a:pPr lvl="0"/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przebiegu choroby - 49%</a:t>
            </a:r>
          </a:p>
          <a:p>
            <a:pPr lvl="0"/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leczeniu - 26%</a:t>
            </a:r>
          </a:p>
          <a:p>
            <a:pPr lvl="0"/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wyczerpujące informacje – 10%</a:t>
            </a:r>
          </a:p>
        </p:txBody>
      </p:sp>
    </p:spTree>
    <p:extLst>
      <p:ext uri="{BB962C8B-B14F-4D97-AF65-F5344CB8AC3E}">
        <p14:creationId xmlns:p14="http://schemas.microsoft.com/office/powerpoint/2010/main" val="1202839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Znalezione obrazy dla zapytania Andrzej Rossa PoznaÅ Alzheim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9" t="4715" r="9045"/>
          <a:stretch/>
        </p:blipFill>
        <p:spPr bwMode="auto">
          <a:xfrm>
            <a:off x="5852260" y="3954618"/>
            <a:ext cx="2070861" cy="278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nalezione obrazy dla zapytania Zygmunt WierzyÅski Alzhei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" y="1527574"/>
            <a:ext cx="1526637" cy="224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of. Maria Barcikowska i Alicja Sadowska w studiu Jedynk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2" r="41510"/>
          <a:stretch/>
        </p:blipFill>
        <p:spPr bwMode="auto">
          <a:xfrm>
            <a:off x="2050551" y="3415766"/>
            <a:ext cx="2083125" cy="343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odobny obra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84" y="95681"/>
            <a:ext cx="1810514" cy="181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Znalezione obrazy dla zapytania Marzena WÃ³jcicka Alzheime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4" t="11074" r="32710" b="1477"/>
          <a:stretch/>
        </p:blipFill>
        <p:spPr bwMode="auto">
          <a:xfrm>
            <a:off x="101619" y="3415766"/>
            <a:ext cx="1302589" cy="350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42" y="43612"/>
            <a:ext cx="1572049" cy="1572049"/>
          </a:xfrm>
          <a:prstGeom prst="rect">
            <a:avLst/>
          </a:prstGeom>
        </p:spPr>
      </p:pic>
      <p:pic>
        <p:nvPicPr>
          <p:cNvPr id="2066" name="Picture 18" descr="Podobny obraz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97" y="1953063"/>
            <a:ext cx="1623332" cy="139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Podobny obraz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094" y="72458"/>
            <a:ext cx="1867527" cy="16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2" descr="Znalezione obrazy dla zapytania Tomasz gabryelewicz Alzheimer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9608" y="1685926"/>
            <a:ext cx="3274014" cy="217870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48835" y="4010353"/>
            <a:ext cx="4021697" cy="267845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76229" y="43612"/>
            <a:ext cx="1725482" cy="220109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13"/>
          <a:srcRect r="18856"/>
          <a:stretch/>
        </p:blipFill>
        <p:spPr>
          <a:xfrm>
            <a:off x="7307778" y="2126335"/>
            <a:ext cx="2652895" cy="183902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23325" y="1511682"/>
            <a:ext cx="1552394" cy="2008315"/>
          </a:xfrm>
          <a:prstGeom prst="rect">
            <a:avLst/>
          </a:prstGeom>
        </p:spPr>
      </p:pic>
      <p:pic>
        <p:nvPicPr>
          <p:cNvPr id="2" name="Picture 2" descr="Znalezione obrazy dla zapytania dr Krystyna jałyńska-Kwiatkowsk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968" y="84220"/>
            <a:ext cx="3586262" cy="203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Znalezione obrazy dla zapytania dr Agnieszka Borzym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7" t="15908" r="16890" b="9626"/>
          <a:stretch/>
        </p:blipFill>
        <p:spPr bwMode="auto">
          <a:xfrm>
            <a:off x="5039786" y="1508438"/>
            <a:ext cx="1704303" cy="179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 descr="Znalezione obrazy dla zapytania dr Beata KIjanowska-Hałady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27923" y="2708694"/>
            <a:ext cx="1301659" cy="130165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52381" y="88351"/>
            <a:ext cx="2162767" cy="1439223"/>
          </a:xfrm>
          <a:prstGeom prst="rect">
            <a:avLst/>
          </a:prstGeom>
        </p:spPr>
      </p:pic>
      <p:pic>
        <p:nvPicPr>
          <p:cNvPr id="2050" name="Picture 2" descr="Znalezione obrazy dla zapytania mops elblÄg Krystyna Grzybicka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9" t="29159" r="28721" b="1080"/>
          <a:stretch/>
        </p:blipFill>
        <p:spPr bwMode="auto">
          <a:xfrm>
            <a:off x="4074511" y="3566152"/>
            <a:ext cx="1792662" cy="326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aktywizacjaseniora.pl/wp-content/themes/aktywizacja/img/iwona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81" y="3390157"/>
            <a:ext cx="1152525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292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djęcie portretowe kobiety w pomarańczowych okular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20" y="2072466"/>
            <a:ext cx="2751526" cy="388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djęcie portretowe mężczyz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026" y="2167356"/>
            <a:ext cx="2535867" cy="388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07032" y="827209"/>
            <a:ext cx="545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Irena Lipowicz RPO VI kadencji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096000" y="827208"/>
            <a:ext cx="5541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Adam </a:t>
            </a:r>
            <a:r>
              <a:rPr lang="pl-PL" sz="24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Bodnar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RPO VII kadencji</a:t>
            </a:r>
          </a:p>
        </p:txBody>
      </p:sp>
    </p:spTree>
    <p:extLst>
      <p:ext uri="{BB962C8B-B14F-4D97-AF65-F5344CB8AC3E}">
        <p14:creationId xmlns:p14="http://schemas.microsoft.com/office/powerpoint/2010/main" val="282386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33945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Choroba Alzheimera i opiekun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363297"/>
          </a:xfrm>
        </p:spPr>
        <p:txBody>
          <a:bodyPr>
            <a:normAutofit lnSpcReduction="10000"/>
          </a:bodyPr>
          <a:lstStyle/>
          <a:p>
            <a:r>
              <a:rPr lang="pl-PL" b="1" dirty="0"/>
              <a:t>Wyzwania w czasie opieki nad chorym: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120770" y="2505075"/>
            <a:ext cx="5876805" cy="368458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/>
              <a:t>Nadmierne emocje opiekuna w czasie pogarszania się wydolności bliskiej osoby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Zmęczenie i wyczerpanie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Izolacja i samotność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Problemy finansowe i związane z pracą</a:t>
            </a:r>
            <a:endParaRPr lang="en-US" sz="2400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363297"/>
          </a:xfrm>
        </p:spPr>
        <p:txBody>
          <a:bodyPr>
            <a:normAutofit lnSpcReduction="10000"/>
          </a:bodyPr>
          <a:lstStyle/>
          <a:p>
            <a:r>
              <a:rPr lang="pl-PL" b="1" dirty="0"/>
              <a:t>Satysfakcja z opieki nad chorym</a:t>
            </a:r>
            <a:endParaRPr lang="en-US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896155" cy="368458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/>
              <a:t>Zacieśnienie więzi z chorym w czasie opieki, towarzyszenia mu i pomocy;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Poprawa umiejętności rozwiązywania problemów i nawiązywania kontaktu;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Nawiązywanie nowych znajomości w grupach wsparcia i środowisku opiekunów;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Nieoczekiwana nagroda z powodu rozwijania akceptacji i współczucia</a:t>
            </a:r>
          </a:p>
        </p:txBody>
      </p:sp>
    </p:spTree>
    <p:extLst>
      <p:ext uri="{BB962C8B-B14F-4D97-AF65-F5344CB8AC3E}">
        <p14:creationId xmlns:p14="http://schemas.microsoft.com/office/powerpoint/2010/main" val="1397434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33239"/>
          </a:xfrm>
        </p:spPr>
        <p:txBody>
          <a:bodyPr>
            <a:normAutofit/>
          </a:bodyPr>
          <a:lstStyle/>
          <a:p>
            <a:r>
              <a:rPr lang="pl-PL" sz="4000" dirty="0">
                <a:latin typeface="Arial Black" panose="020B0A04020102020204" pitchFamily="34" charset="0"/>
              </a:rPr>
              <a:t>Jestem opiekunem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407" y="1845734"/>
            <a:ext cx="11714671" cy="43825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/>
              <a:t>Własny plan opieki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 Prośba o pomoc (rodzina, przyjaciele) nie oznacza zdrady wobec chorego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Czytaj materiały informacyjne na każdym etapie choroby-pozwolą poprawić opiekę;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Uczestnicz w grupie wsparcie-zmniejszy to izolację i </a:t>
            </a:r>
            <a:r>
              <a:rPr lang="pl-PL" sz="2400" dirty="0" err="1"/>
              <a:t>samotność,poczucie</a:t>
            </a:r>
            <a:r>
              <a:rPr lang="pl-PL" sz="2400" dirty="0"/>
              <a:t> beznadziejności;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Korzystaj z każdej możliwości-znajdź najbliższe stowarzyszenie alzheimerowskie;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Ponieważ żyjesz w przewlekłym stresie-zadbaj o własne zdrowie(lekarz) oraz podtrzymuj kontakty towarzyskie i swoje zainteresowania;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Naucz się jak radzić ze stresem( </a:t>
            </a:r>
            <a:r>
              <a:rPr lang="pl-PL" sz="2400" dirty="0" err="1"/>
              <a:t>joga,ćwiczenia</a:t>
            </a:r>
            <a:r>
              <a:rPr lang="pl-PL" sz="2400" dirty="0"/>
              <a:t> </a:t>
            </a:r>
            <a:r>
              <a:rPr lang="pl-PL" sz="2400" dirty="0" err="1"/>
              <a:t>oddechowe,powtarzalne</a:t>
            </a:r>
            <a:r>
              <a:rPr lang="pl-PL" sz="2400" dirty="0"/>
              <a:t> ćwiczenia fizyczne</a:t>
            </a:r>
            <a:r>
              <a:rPr lang="pl-PL" dirty="0"/>
              <a:t>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096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010" y="188640"/>
            <a:ext cx="12025223" cy="1080120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Wpływ otępienia na stan somatyczny opiekuna</a:t>
            </a:r>
          </a:p>
        </p:txBody>
      </p:sp>
      <p:sp>
        <p:nvSpPr>
          <p:cNvPr id="4" name="Prostokąt 3"/>
          <p:cNvSpPr/>
          <p:nvPr/>
        </p:nvSpPr>
        <p:spPr>
          <a:xfrm>
            <a:off x="379561" y="1225690"/>
            <a:ext cx="1119708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Osłabienie układu immunologicznego - zwiększenie aktywności cytokin prozapalnych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Częstsze infekcje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Podwyższenie ciśnienia tętniczego krwi,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Zaostrzenie obecnych chorób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n.p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rozchwianie cukrzycy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Zmiana stężenia lipidów we krwi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Mała dbałość o stan zdrowia (brak ćwiczeń,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zab.snu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Względnie częste używanie leków psychotropowych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Zaburzenia funkcji poznawczych, spowodowane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m.in.stresem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7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/>
          </p:cNvSpPr>
          <p:nvPr>
            <p:ph type="title"/>
          </p:nvPr>
        </p:nvSpPr>
        <p:spPr>
          <a:xfrm>
            <a:off x="200527" y="91910"/>
            <a:ext cx="12063663" cy="64133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l-PL" altLang="pl-PL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Wpływ obciążenia opiekuna na stan psychiczny  </a:t>
            </a:r>
          </a:p>
        </p:txBody>
      </p:sp>
      <p:sp>
        <p:nvSpPr>
          <p:cNvPr id="16386" name="Rectangle 3"/>
          <p:cNvSpPr>
            <a:spLocks noGrp="1"/>
          </p:cNvSpPr>
          <p:nvPr>
            <p:ph idx="1"/>
          </p:nvPr>
        </p:nvSpPr>
        <p:spPr>
          <a:xfrm>
            <a:off x="200527" y="733245"/>
            <a:ext cx="11991473" cy="5995359"/>
          </a:xfrm>
        </p:spPr>
        <p:txBody>
          <a:bodyPr>
            <a:noAutofit/>
          </a:bodyPr>
          <a:lstStyle/>
          <a:p>
            <a:r>
              <a:rPr lang="pl-PL" altLang="pl-PL" sz="2400" dirty="0">
                <a:cs typeface="Arial" panose="020B0604020202020204" pitchFamily="34" charset="0"/>
              </a:rPr>
              <a:t>Częstsze występowanie depresji: u 14-40% a nawet więcej opiekunów; u 1/3 opiekunów  stwierdzono depresję (przewlekły stres, nieprzewidywalne sytuacje, nieodwracalność stanu osoby chorej) (</a:t>
            </a:r>
            <a:r>
              <a:rPr lang="pl-PL" altLang="pl-PL" sz="2400" dirty="0" err="1">
                <a:cs typeface="Arial" panose="020B0604020202020204" pitchFamily="34" charset="0"/>
              </a:rPr>
              <a:t>Spisacka</a:t>
            </a:r>
            <a:r>
              <a:rPr lang="pl-PL" altLang="pl-PL" sz="2400" dirty="0">
                <a:cs typeface="Arial" panose="020B0604020202020204" pitchFamily="34" charset="0"/>
              </a:rPr>
              <a:t>, Pluta, 2003) </a:t>
            </a:r>
          </a:p>
          <a:p>
            <a:pPr eaLnBrk="1" hangingPunct="1"/>
            <a:r>
              <a:rPr lang="pl-PL" altLang="pl-PL" sz="2400" dirty="0">
                <a:cs typeface="Arial" panose="020B0604020202020204" pitchFamily="34" charset="0"/>
              </a:rPr>
              <a:t>Depresja częściej u starszych opiekunów, współmałżonków niż u dorosłych dzieci. Częściej u kobiet. Częściej u opiekunów chorych z zaburzeniami zachowania lub otępieniem o nasileniu znacznym niż u opiekunów innych chorób przewlekłych, także chorobach psychicznych (</a:t>
            </a:r>
            <a:r>
              <a:rPr lang="pl-PL" altLang="pl-PL" sz="2400" dirty="0" err="1">
                <a:cs typeface="Arial" panose="020B0604020202020204" pitchFamily="34" charset="0"/>
              </a:rPr>
              <a:t>Mittelman</a:t>
            </a:r>
            <a:r>
              <a:rPr lang="pl-PL" altLang="pl-PL" sz="2400" dirty="0">
                <a:cs typeface="Arial" panose="020B0604020202020204" pitchFamily="34" charset="0"/>
              </a:rPr>
              <a:t> i </a:t>
            </a:r>
            <a:r>
              <a:rPr lang="pl-PL" altLang="pl-PL" sz="2400" dirty="0" err="1">
                <a:cs typeface="Arial" panose="020B0604020202020204" pitchFamily="34" charset="0"/>
              </a:rPr>
              <a:t>wsp</a:t>
            </a:r>
            <a:r>
              <a:rPr lang="pl-PL" altLang="pl-PL" sz="2400" dirty="0">
                <a:cs typeface="Arial" panose="020B0604020202020204" pitchFamily="34" charset="0"/>
              </a:rPr>
              <a:t>. 2004)  </a:t>
            </a:r>
          </a:p>
          <a:p>
            <a:pPr eaLnBrk="1" hangingPunct="1"/>
            <a:r>
              <a:rPr lang="pl-PL" altLang="pl-PL" sz="2400" dirty="0">
                <a:cs typeface="Arial" panose="020B0604020202020204" pitchFamily="34" charset="0"/>
              </a:rPr>
              <a:t>Depresja u opiekuna często nie ustępuje po umieszczeniu chorego w instytucji. </a:t>
            </a:r>
          </a:p>
          <a:p>
            <a:r>
              <a:rPr lang="pl-PL" altLang="pl-PL" sz="2400" dirty="0">
                <a:cs typeface="Arial" panose="020B0604020202020204" pitchFamily="34" charset="0"/>
              </a:rPr>
              <a:t>Objawy zaburzeń lękowych, które nierzadko współwystępują z objawami depresji, pogarszają jakość życia opiekuna i opiekę nad chorym (Antoniak, </a:t>
            </a:r>
            <a:r>
              <a:rPr lang="pl-PL" altLang="pl-PL" sz="2400" dirty="0" err="1">
                <a:cs typeface="Arial" panose="020B0604020202020204" pitchFamily="34" charset="0"/>
              </a:rPr>
              <a:t>Kijanowska-Haładyna</a:t>
            </a:r>
            <a:r>
              <a:rPr lang="pl-PL" altLang="pl-PL" sz="2400" dirty="0">
                <a:cs typeface="Arial" panose="020B0604020202020204" pitchFamily="34" charset="0"/>
              </a:rPr>
              <a:t> 2011).</a:t>
            </a:r>
          </a:p>
          <a:p>
            <a:r>
              <a:rPr lang="pl-PL" altLang="pl-PL" sz="2400" dirty="0">
                <a:cs typeface="Arial" panose="020B0604020202020204" pitchFamily="34" charset="0"/>
              </a:rPr>
              <a:t>6-krotny wzrost ryzyka rozwoju zespołu otępiennego u współmałżonka osoby z otępieniem. Częściej chorowali mężowie. Badanie 12-letnie obejmujące 1221 par: w czasie ponad 3-letniej obserwacji otępienie rozwinęło się u 125 mężów i u 70 żon (Norton i </a:t>
            </a:r>
            <a:r>
              <a:rPr lang="pl-PL" altLang="pl-PL" sz="2400" dirty="0" err="1">
                <a:cs typeface="Arial" panose="020B0604020202020204" pitchFamily="34" charset="0"/>
              </a:rPr>
              <a:t>wsp</a:t>
            </a:r>
            <a:r>
              <a:rPr lang="pl-PL" altLang="pl-PL" sz="2400" dirty="0">
                <a:cs typeface="Arial" panose="020B0604020202020204" pitchFamily="34" charset="0"/>
              </a:rPr>
              <a:t>. 2010).  </a:t>
            </a:r>
          </a:p>
          <a:p>
            <a:r>
              <a:rPr lang="pl-PL" altLang="pl-PL" sz="2400" dirty="0">
                <a:cs typeface="Arial" panose="020B0604020202020204" pitchFamily="34" charset="0"/>
              </a:rPr>
              <a:t>Powszechny problem opiekunów- to zaburzenia snu. </a:t>
            </a:r>
          </a:p>
          <a:p>
            <a:pPr eaLnBrk="1" hangingPunct="1"/>
            <a:endParaRPr lang="pl-PL" altLang="pl-PL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52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5503" y="8626"/>
            <a:ext cx="10058400" cy="955601"/>
          </a:xfrm>
        </p:spPr>
        <p:txBody>
          <a:bodyPr>
            <a:normAutofit/>
          </a:bodyPr>
          <a:lstStyle/>
          <a:p>
            <a:r>
              <a:rPr lang="pl-PL" sz="4000" b="1" dirty="0">
                <a:latin typeface="Arial Black" panose="020B0A04020102020204" pitchFamily="34" charset="0"/>
              </a:rPr>
              <a:t>Wypalenie i zapobieganie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72528" y="1825625"/>
            <a:ext cx="6349041" cy="4023360"/>
          </a:xfrm>
        </p:spPr>
        <p:txBody>
          <a:bodyPr>
            <a:noAutofit/>
          </a:bodyPr>
          <a:lstStyle/>
          <a:p>
            <a:pPr marL="457200" indent="-457200">
              <a:lnSpc>
                <a:spcPts val="2000"/>
              </a:lnSpc>
              <a:buFont typeface="+mj-lt"/>
              <a:buAutoNum type="arabicPeriod"/>
            </a:pPr>
            <a:r>
              <a:rPr lang="pl-PL" sz="2200" dirty="0"/>
              <a:t>Nadmierny stres i uczucie stałego napięcia</a:t>
            </a:r>
          </a:p>
          <a:p>
            <a:pPr marL="457200" indent="-457200">
              <a:lnSpc>
                <a:spcPts val="2000"/>
              </a:lnSpc>
              <a:buFont typeface="+mj-lt"/>
              <a:buAutoNum type="arabicPeriod"/>
            </a:pPr>
            <a:r>
              <a:rPr lang="en-US" sz="2200" dirty="0"/>
              <a:t> </a:t>
            </a:r>
            <a:r>
              <a:rPr lang="pl-PL" sz="2200" dirty="0"/>
              <a:t>depresyjne pogorszenie wydolności psychicznej i fizycznej</a:t>
            </a:r>
          </a:p>
          <a:p>
            <a:pPr marL="457200" indent="-457200">
              <a:lnSpc>
                <a:spcPts val="2000"/>
              </a:lnSpc>
              <a:buFont typeface="+mj-lt"/>
              <a:buAutoNum type="arabicPeriod"/>
            </a:pPr>
            <a:r>
              <a:rPr lang="pl-PL" sz="2200" dirty="0"/>
              <a:t>Uporczywy stan </a:t>
            </a:r>
            <a:r>
              <a:rPr lang="pl-PL" sz="2200" dirty="0" err="1"/>
              <a:t>lęku,złości</a:t>
            </a:r>
            <a:r>
              <a:rPr lang="pl-PL" sz="2200" dirty="0"/>
              <a:t> lub winy</a:t>
            </a:r>
            <a:r>
              <a:rPr lang="en-US" sz="2200" dirty="0"/>
              <a:t> </a:t>
            </a:r>
            <a:endParaRPr lang="pl-PL" sz="2200" dirty="0"/>
          </a:p>
          <a:p>
            <a:pPr marL="457200" indent="-457200">
              <a:lnSpc>
                <a:spcPts val="2000"/>
              </a:lnSpc>
              <a:buFont typeface="+mj-lt"/>
              <a:buAutoNum type="arabicPeriod"/>
            </a:pPr>
            <a:r>
              <a:rPr lang="pl-PL" sz="2200" dirty="0"/>
              <a:t>Nasilona drażliwość lub złość na chorego</a:t>
            </a:r>
            <a:r>
              <a:rPr lang="en-US" sz="2200" dirty="0"/>
              <a:t> </a:t>
            </a:r>
            <a:endParaRPr lang="pl-PL" sz="2200" dirty="0"/>
          </a:p>
          <a:p>
            <a:pPr marL="457200" indent="-457200">
              <a:lnSpc>
                <a:spcPts val="2000"/>
              </a:lnSpc>
              <a:buFont typeface="+mj-lt"/>
              <a:buAutoNum type="arabicPeriod"/>
            </a:pPr>
            <a:r>
              <a:rPr lang="pl-PL" sz="2200" dirty="0"/>
              <a:t>Ogólne obniżenie satysfakcji z życia</a:t>
            </a:r>
          </a:p>
          <a:p>
            <a:pPr marL="457200" indent="-457200">
              <a:lnSpc>
                <a:spcPts val="2000"/>
              </a:lnSpc>
              <a:buFont typeface="+mj-lt"/>
              <a:buAutoNum type="arabicPeriod"/>
            </a:pPr>
            <a:r>
              <a:rPr lang="pl-PL" sz="2200" dirty="0"/>
              <a:t>Konflikty we  własnych związkach i izolacja społeczna</a:t>
            </a:r>
            <a:r>
              <a:rPr lang="en-US" sz="2200" dirty="0"/>
              <a:t> </a:t>
            </a:r>
            <a:endParaRPr lang="pl-PL" sz="2200" dirty="0"/>
          </a:p>
          <a:p>
            <a:pPr marL="457200" indent="-457200">
              <a:lnSpc>
                <a:spcPts val="2000"/>
              </a:lnSpc>
              <a:buFont typeface="+mj-lt"/>
              <a:buAutoNum type="arabicPeriod"/>
            </a:pPr>
            <a:r>
              <a:rPr lang="pl-PL" sz="2200" dirty="0"/>
              <a:t>Obniżenie odporności i większa potrzeba korzystania z pomocy służby zdrowia</a:t>
            </a:r>
            <a:r>
              <a:rPr lang="en-US" sz="2200" dirty="0"/>
              <a:t> </a:t>
            </a:r>
            <a:endParaRPr lang="pl-PL" sz="2200" dirty="0"/>
          </a:p>
          <a:p>
            <a:pPr marL="457200" indent="-457200">
              <a:lnSpc>
                <a:spcPts val="2000"/>
              </a:lnSpc>
              <a:buFont typeface="+mj-lt"/>
              <a:buAutoNum type="arabicPeriod"/>
            </a:pPr>
            <a:r>
              <a:rPr lang="pl-PL" sz="2200" dirty="0"/>
              <a:t>Nadmierne używanie leków, alkoholu  lub innych używek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21570" y="1825625"/>
            <a:ext cx="5598543" cy="4351338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/>
              <a:t>Pomoc zastępcza(„</a:t>
            </a:r>
            <a:r>
              <a:rPr lang="pl-PL" sz="2400" dirty="0" err="1"/>
              <a:t>wytchnieniowa</a:t>
            </a:r>
            <a:r>
              <a:rPr lang="pl-PL" sz="2400" dirty="0"/>
              <a:t>”)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Ruszaj się (taniec, ćwiczenia, rozwiązywanie zadań, gry)min.30 min/dziennie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Staraj się osobiście rozmawiać z ludźmi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Na wczesnym etapie choroby-graj z chorym, </a:t>
            </a:r>
            <a:r>
              <a:rPr lang="pl-PL" sz="2400" dirty="0" err="1"/>
              <a:t>spaceruj,śmiej</a:t>
            </a:r>
            <a:r>
              <a:rPr lang="pl-PL" sz="2400" dirty="0"/>
              <a:t> </a:t>
            </a:r>
            <a:r>
              <a:rPr lang="pl-PL" sz="2400" dirty="0" err="1"/>
              <a:t>się,ćwicz</a:t>
            </a:r>
            <a:r>
              <a:rPr lang="pl-PL" sz="2400" dirty="0"/>
              <a:t> razem </a:t>
            </a:r>
            <a:r>
              <a:rPr lang="pl-PL" sz="2400" dirty="0" err="1"/>
              <a:t>puzle</a:t>
            </a:r>
            <a:r>
              <a:rPr lang="pl-PL" sz="2400" dirty="0"/>
              <a:t>, gry planszowe </a:t>
            </a:r>
            <a:r>
              <a:rPr lang="pl-PL" sz="2400" dirty="0" err="1"/>
              <a:t>etc</a:t>
            </a:r>
            <a:endParaRPr lang="pl-PL" sz="2400" dirty="0"/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Próbuj nowych ćwiczeń i sportów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Staraj się utrzymać dobry nastrój, </a:t>
            </a:r>
            <a:r>
              <a:rPr lang="pl-PL" sz="2400" dirty="0" err="1"/>
              <a:t>np.oglądając</a:t>
            </a:r>
            <a:r>
              <a:rPr lang="pl-PL" sz="2400" dirty="0"/>
              <a:t> komedie, czytając dowcipy </a:t>
            </a:r>
            <a:r>
              <a:rPr lang="pl-PL" sz="2400" dirty="0" err="1"/>
              <a:t>etc</a:t>
            </a:r>
            <a:endParaRPr lang="pl-PL" sz="2400" dirty="0"/>
          </a:p>
        </p:txBody>
      </p:sp>
      <p:sp>
        <p:nvSpPr>
          <p:cNvPr id="5" name="Prostokąt 4"/>
          <p:cNvSpPr/>
          <p:nvPr/>
        </p:nvSpPr>
        <p:spPr>
          <a:xfrm>
            <a:off x="1145503" y="1349248"/>
            <a:ext cx="3129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Znaki ostrzegawcze u opiekuna</a:t>
            </a:r>
          </a:p>
        </p:txBody>
      </p:sp>
    </p:spTree>
    <p:extLst>
      <p:ext uri="{BB962C8B-B14F-4D97-AF65-F5344CB8AC3E}">
        <p14:creationId xmlns:p14="http://schemas.microsoft.com/office/powerpoint/2010/main" val="3611793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8574" y="22888"/>
            <a:ext cx="10981426" cy="813824"/>
          </a:xfrm>
        </p:spPr>
        <p:txBody>
          <a:bodyPr>
            <a:normAutofit fontScale="90000"/>
          </a:bodyPr>
          <a:lstStyle/>
          <a:p>
            <a:r>
              <a:rPr lang="pl-PL" sz="4400" b="1" dirty="0">
                <a:latin typeface="Arial Black" panose="020B0A04020102020204" pitchFamily="34" charset="0"/>
              </a:rPr>
              <a:t>Stan psychiczny </a:t>
            </a:r>
            <a:r>
              <a:rPr lang="pl-PL" sz="4000" b="1" dirty="0">
                <a:latin typeface="Arial Black" panose="020B0A04020102020204" pitchFamily="34" charset="0"/>
              </a:rPr>
              <a:t>opiekunów</a:t>
            </a:r>
            <a:r>
              <a:rPr lang="pl-PL" sz="1800" b="1" dirty="0">
                <a:latin typeface="Arial Black" panose="020B0A04020102020204" pitchFamily="34" charset="0"/>
              </a:rPr>
              <a:t>  </a:t>
            </a:r>
            <a:r>
              <a:rPr lang="pl-PL" sz="1800" dirty="0" err="1">
                <a:latin typeface="Arial Black" panose="020B0A04020102020204" pitchFamily="34" charset="0"/>
              </a:rPr>
              <a:t>M.Ratajczak</a:t>
            </a:r>
            <a:r>
              <a:rPr lang="pl-PL" sz="1800" dirty="0">
                <a:latin typeface="Arial Black" panose="020B0A04020102020204" pitchFamily="34" charset="0"/>
              </a:rPr>
              <a:t> rozprawa dr 2019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608835"/>
              </p:ext>
            </p:extLst>
          </p:nvPr>
        </p:nvGraphicFramePr>
        <p:xfrm>
          <a:off x="923026" y="994720"/>
          <a:ext cx="10748514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9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7346">
                <a:tc>
                  <a:txBody>
                    <a:bodyPr/>
                    <a:lstStyle/>
                    <a:p>
                      <a:r>
                        <a:rPr lang="pl-PL" sz="2000" dirty="0"/>
                        <a:t>N=195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/>
                        <a:t>Grupa kontrolna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/>
                        <a:t>Grupa badana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Wpływ na obecność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err="1"/>
                        <a:t>Og.stan</a:t>
                      </a:r>
                      <a:r>
                        <a:rPr lang="pl-PL" sz="2000" dirty="0"/>
                        <a:t> psych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21.70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/>
                        <a:t>28.99</a:t>
                      </a:r>
                    </a:p>
                    <a:p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Wiek opiekuna, </a:t>
                      </a:r>
                      <a:r>
                        <a:rPr lang="pl-PL" sz="2000" dirty="0" err="1"/>
                        <a:t>zab</a:t>
                      </a:r>
                      <a:r>
                        <a:rPr lang="pl-PL" sz="2000" dirty="0"/>
                        <a:t>. zachowania</a:t>
                      </a:r>
                      <a:r>
                        <a:rPr lang="pl-PL" sz="2000" baseline="0" dirty="0"/>
                        <a:t> chorego</a:t>
                      </a:r>
                    </a:p>
                    <a:p>
                      <a:r>
                        <a:rPr lang="pl-PL" sz="2000" baseline="0" dirty="0"/>
                        <a:t>Nasilenie otępienia</a:t>
                      </a:r>
                      <a:endParaRPr lang="pl-P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2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/>
                        <a:t>Depresja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61.3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Długość opieki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2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/>
                        <a:t>Myśli „S”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/>
                        <a:t>3.37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/>
                        <a:t>11.32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Wiek opiekuna, liczba dni opieki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2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err="1"/>
                        <a:t>Zab.snu,niepokój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38.2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98.11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Długość opieki, zmęczenie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239">
                <a:tc>
                  <a:txBody>
                    <a:bodyPr/>
                    <a:lstStyle/>
                    <a:p>
                      <a:r>
                        <a:rPr lang="pl-PL" sz="2000" dirty="0"/>
                        <a:t>Objawy somatyczne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>
                          <a:sym typeface="Symbol" panose="05050102010706020507" pitchFamily="18" charset="2"/>
                        </a:rPr>
                        <a:t>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>
                          <a:sym typeface="Symbol" panose="05050102010706020507" pitchFamily="18" charset="2"/>
                        </a:rPr>
                        <a:t>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Brak wsparcia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346">
                <a:tc>
                  <a:txBody>
                    <a:bodyPr/>
                    <a:lstStyle/>
                    <a:p>
                      <a:r>
                        <a:rPr lang="pl-PL" sz="2000" dirty="0"/>
                        <a:t>Jakość życia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>
                          <a:sym typeface="Symbol" panose="05050102010706020507" pitchFamily="18" charset="2"/>
                        </a:rPr>
                        <a:t>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>
                          <a:sym typeface="Symbol" panose="05050102010706020507" pitchFamily="18" charset="2"/>
                        </a:rPr>
                        <a:t>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Niskie wykształcenie, zmiana aktywności, brak </a:t>
                      </a:r>
                      <a:r>
                        <a:rPr lang="pl-PL" sz="2000" dirty="0" err="1"/>
                        <a:t>pracy,nasilenie</a:t>
                      </a:r>
                      <a:r>
                        <a:rPr lang="pl-PL" sz="2000" dirty="0"/>
                        <a:t> otępienia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497204" y="5322384"/>
            <a:ext cx="396044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000" dirty="0"/>
              <a:t>Wyższy wiek opiekuna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krótszy czas sprawowania opieki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Brak wsparcia</a:t>
            </a:r>
          </a:p>
        </p:txBody>
      </p:sp>
      <p:sp>
        <p:nvSpPr>
          <p:cNvPr id="6" name="Prostokąt 5"/>
          <p:cNvSpPr/>
          <p:nvPr/>
        </p:nvSpPr>
        <p:spPr>
          <a:xfrm>
            <a:off x="6582076" y="5036707"/>
            <a:ext cx="4847924" cy="13013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i="1" dirty="0">
                <a:solidFill>
                  <a:schemeClr val="tx1"/>
                </a:solidFill>
              </a:rPr>
              <a:t>Charakterystyka pacjenta: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</a:rPr>
              <a:t>Większe nasilenie otępienia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</a:rPr>
              <a:t>Więcej objawów psychopatologicznych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</a:rPr>
              <a:t>Wyższy wynik ADL</a:t>
            </a:r>
          </a:p>
        </p:txBody>
      </p:sp>
      <p:sp>
        <p:nvSpPr>
          <p:cNvPr id="7" name="Prostokąt 6"/>
          <p:cNvSpPr/>
          <p:nvPr/>
        </p:nvSpPr>
        <p:spPr>
          <a:xfrm>
            <a:off x="1497204" y="4609975"/>
            <a:ext cx="6813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err="1"/>
              <a:t>Predyktory</a:t>
            </a:r>
            <a:r>
              <a:rPr lang="pl-PL" sz="2400" b="1" dirty="0"/>
              <a:t> zmiany stanu psychicznego opiekunów</a:t>
            </a:r>
          </a:p>
        </p:txBody>
      </p:sp>
    </p:spTree>
    <p:extLst>
      <p:ext uri="{BB962C8B-B14F-4D97-AF65-F5344CB8AC3E}">
        <p14:creationId xmlns:p14="http://schemas.microsoft.com/office/powerpoint/2010/main" val="1305164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/>
          </p:cNvSpPr>
          <p:nvPr>
            <p:ph type="title"/>
          </p:nvPr>
        </p:nvSpPr>
        <p:spPr>
          <a:xfrm>
            <a:off x="208546" y="104275"/>
            <a:ext cx="11919285" cy="151974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l-PL" altLang="pl-PL" sz="44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Wpływ obciążenia opiekuna na jego funkcjonowanie społeczne</a:t>
            </a:r>
          </a:p>
        </p:txBody>
      </p:sp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561474" y="2350168"/>
            <a:ext cx="11349789" cy="3777622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Stopniowa izolacja narasta wraz z postępem choroby.</a:t>
            </a:r>
          </a:p>
          <a:p>
            <a:pPr eaLnBrk="1" hangingPunct="1">
              <a:buFontTx/>
              <a:buChar char="-"/>
            </a:pP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Unikanie spotkań zawodowych, towarzyskich, czasem rodzinnych (telefony!)</a:t>
            </a:r>
          </a:p>
          <a:p>
            <a:pPr eaLnBrk="1" hangingPunct="1">
              <a:buFontTx/>
              <a:buChar char="-"/>
            </a:pP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Pojawia się poczucie wstydu, obawa przez stygmatyzacją</a:t>
            </a:r>
          </a:p>
          <a:p>
            <a:pPr eaLnBrk="1" hangingPunct="1">
              <a:buFontTx/>
              <a:buChar char="-"/>
            </a:pP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Unikanie pomocy od rodziny, dzieci, argumentując, że są „zbyt zajęci pracą, wychowaniem dzieci”</a:t>
            </a:r>
          </a:p>
          <a:p>
            <a:pPr eaLnBrk="1" hangingPunct="1">
              <a:buFontTx/>
              <a:buChar char="-"/>
            </a:pP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Ograniczenie pracy zawodowej</a:t>
            </a:r>
          </a:p>
          <a:p>
            <a:pPr eaLnBrk="1" hangingPunct="1">
              <a:buFontTx/>
              <a:buChar char="-"/>
            </a:pP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Podejmowanie dodatkowych czynności domowych, w końcu czynności higienicznych</a:t>
            </a:r>
          </a:p>
          <a:p>
            <a:pPr eaLnBrk="1" hangingPunct="1">
              <a:buFontTx/>
              <a:buChar char="-"/>
            </a:pPr>
            <a:endParaRPr lang="pl-PL" altLang="pl-PL" sz="1600" dirty="0"/>
          </a:p>
          <a:p>
            <a:pPr eaLnBrk="1" hangingPunct="1"/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920666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ytuł 2"/>
          <p:cNvSpPr>
            <a:spLocks noGrp="1"/>
          </p:cNvSpPr>
          <p:nvPr>
            <p:ph type="title"/>
          </p:nvPr>
        </p:nvSpPr>
        <p:spPr>
          <a:xfrm>
            <a:off x="265908" y="124076"/>
            <a:ext cx="11903242" cy="1054100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32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Koszty obciążenia opieką nad chorym z otępieniem</a:t>
            </a:r>
            <a:endParaRPr lang="pl-PL" altLang="pl-PL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93487" y="5213685"/>
            <a:ext cx="2819400" cy="9906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Opieka nad chorym</a:t>
            </a:r>
          </a:p>
          <a:p>
            <a:pPr algn="ctr"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Temat wstydliwy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94085" y="3508013"/>
            <a:ext cx="3212432" cy="1524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Mniej kontaktów</a:t>
            </a:r>
          </a:p>
          <a:p>
            <a:pPr algn="ctr"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społecznych</a:t>
            </a:r>
          </a:p>
          <a:p>
            <a:pPr algn="ctr"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Brak czasu, zmęczenie</a:t>
            </a:r>
          </a:p>
          <a:p>
            <a:pPr algn="ctr"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= izolacja</a:t>
            </a:r>
          </a:p>
          <a:p>
            <a:pPr algn="ctr"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(telefon)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323348" y="3558989"/>
            <a:ext cx="3400926" cy="264529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Mniejsze zaangażowanie</a:t>
            </a:r>
          </a:p>
          <a:p>
            <a:pPr algn="ctr"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zawodowe</a:t>
            </a:r>
          </a:p>
          <a:p>
            <a:pPr algn="ctr"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U 36% zmniejszenie </a:t>
            </a:r>
          </a:p>
          <a:p>
            <a:pPr algn="ctr"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liczby godzin pracy</a:t>
            </a:r>
          </a:p>
          <a:p>
            <a:pPr algn="ctr"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35% pracuje nadal,</a:t>
            </a:r>
          </a:p>
          <a:p>
            <a:pPr algn="ctr"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ale mniej efektywnie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8029073" y="3558989"/>
            <a:ext cx="3753853" cy="2667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Koszt leków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Śr. pielęgnacyjnych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Badań dodatkowych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Wizyt u lekarza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Urządzeń</a:t>
            </a:r>
          </a:p>
          <a:p>
            <a:pPr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rehabilitacyjnych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794085" y="1359848"/>
            <a:ext cx="3420153" cy="2126462"/>
          </a:xfrm>
          <a:prstGeom prst="downArrowCallout">
            <a:avLst>
              <a:gd name="adj1" fmla="val 28571"/>
              <a:gd name="adj2" fmla="val 28571"/>
              <a:gd name="adj3" fmla="val 16667"/>
              <a:gd name="adj4" fmla="val 66667"/>
            </a:avLst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Mniejsza aktywność </a:t>
            </a:r>
          </a:p>
          <a:p>
            <a:pPr algn="ctr">
              <a:defRPr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społeczna</a:t>
            </a:r>
          </a:p>
          <a:p>
            <a:pPr algn="ctr"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4487102" y="1359849"/>
            <a:ext cx="2819400" cy="2126462"/>
          </a:xfrm>
          <a:prstGeom prst="downArrowCallout">
            <a:avLst>
              <a:gd name="adj1" fmla="val 33036"/>
              <a:gd name="adj2" fmla="val 33036"/>
              <a:gd name="adj3" fmla="val 16667"/>
              <a:gd name="adj4" fmla="val 66667"/>
            </a:avLst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Mniejsza aktywność</a:t>
            </a:r>
          </a:p>
          <a:p>
            <a:pPr algn="ctr">
              <a:defRPr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zawodowa</a:t>
            </a:r>
          </a:p>
          <a:p>
            <a:pPr algn="ctr">
              <a:defRPr/>
            </a:pP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7532982" y="1359848"/>
            <a:ext cx="2743200" cy="2126461"/>
          </a:xfrm>
          <a:prstGeom prst="downArrowCallout">
            <a:avLst>
              <a:gd name="adj1" fmla="val 26786"/>
              <a:gd name="adj2" fmla="val 26786"/>
              <a:gd name="adj3" fmla="val 16667"/>
              <a:gd name="adj4" fmla="val 66667"/>
            </a:avLst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obciążenie </a:t>
            </a:r>
          </a:p>
          <a:p>
            <a:pPr algn="ctr">
              <a:defRPr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finansowe</a:t>
            </a:r>
          </a:p>
        </p:txBody>
      </p:sp>
    </p:spTree>
    <p:extLst>
      <p:ext uri="{BB962C8B-B14F-4D97-AF65-F5344CB8AC3E}">
        <p14:creationId xmlns:p14="http://schemas.microsoft.com/office/powerpoint/2010/main" val="28485723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349</TotalTime>
  <Words>1163</Words>
  <Application>Microsoft Office PowerPoint</Application>
  <PresentationFormat>Panoramiczny</PresentationFormat>
  <Paragraphs>163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Symbol</vt:lpstr>
      <vt:lpstr>Wingdings</vt:lpstr>
      <vt:lpstr>Retrospekcja</vt:lpstr>
      <vt:lpstr>Potrzeby opiekunów</vt:lpstr>
      <vt:lpstr>Choroba Alzheimera i opiekun</vt:lpstr>
      <vt:lpstr>Jestem opiekunem</vt:lpstr>
      <vt:lpstr>Wpływ otępienia na stan somatyczny opiekuna</vt:lpstr>
      <vt:lpstr>Wpływ obciążenia opiekuna na stan psychiczny  </vt:lpstr>
      <vt:lpstr>Wypalenie i zapobieganie</vt:lpstr>
      <vt:lpstr>Stan psychiczny opiekunów  M.Ratajczak rozprawa dr 2019</vt:lpstr>
      <vt:lpstr>Wpływ obciążenia opiekuna na jego funkcjonowanie społeczne</vt:lpstr>
      <vt:lpstr>Koszty obciążenia opieką nad chorym z otępieniem</vt:lpstr>
      <vt:lpstr>Jak pomóc opiekunowi w opiece</vt:lpstr>
      <vt:lpstr>Kim są opiekunowie ?  TNS,2016</vt:lpstr>
      <vt:lpstr>Wiedza o chorobie Alzheimera TNS 2016</vt:lpstr>
      <vt:lpstr>Informacje od lekarza o chorobie  TNS 2016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Potrzeby opiekunów osób z chorobą Alzheimera</dc:title>
  <dc:creator>T. P.</dc:creator>
  <cp:lastModifiedBy>Ewa Tułodziecka-Czapska</cp:lastModifiedBy>
  <cp:revision>27</cp:revision>
  <dcterms:created xsi:type="dcterms:W3CDTF">2019-09-24T19:41:08Z</dcterms:created>
  <dcterms:modified xsi:type="dcterms:W3CDTF">2019-09-27T06:07:29Z</dcterms:modified>
</cp:coreProperties>
</file>