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7" r:id="rId3"/>
    <p:sldId id="263" r:id="rId4"/>
    <p:sldId id="264" r:id="rId5"/>
    <p:sldId id="261" r:id="rId6"/>
    <p:sldId id="265" r:id="rId7"/>
    <p:sldId id="259" r:id="rId8"/>
    <p:sldId id="266" r:id="rId9"/>
    <p:sldId id="262" r:id="rId10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7" autoAdjust="0"/>
    <p:restoredTop sz="94660"/>
  </p:normalViewPr>
  <p:slideViewPr>
    <p:cSldViewPr snapToGrid="0">
      <p:cViewPr varScale="1">
        <p:scale>
          <a:sx n="99" d="100"/>
          <a:sy n="99" d="100"/>
        </p:scale>
        <p:origin x="108" y="2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A81170C-9CB5-43F9-979F-19539FEE00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A61CE210-77FB-4A3F-9498-E75591D395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DD6F30AB-9E08-4D8B-A81F-A2F260298C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950E9-05C2-4B93-8CB7-305C6B9141F4}" type="datetimeFigureOut">
              <a:rPr lang="pl-PL" smtClean="0"/>
              <a:t>24.09.2019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02BC838C-71FB-41F2-8B52-12D8DE4C92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21F5016D-6E6D-44E6-9252-16DE0A21A6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6BD94-8384-465D-8AA7-824EBC0543E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553691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2D56488-6F90-44C1-A71C-92E7270FD9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5EDFC83C-013C-4657-8C61-8A2AD45235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6752770F-57A2-4509-BF65-CE1965C106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950E9-05C2-4B93-8CB7-305C6B9141F4}" type="datetimeFigureOut">
              <a:rPr lang="pl-PL" smtClean="0"/>
              <a:t>24.09.2019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0EBD1F31-C182-4DFE-B71F-59B3790B30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97EF73C5-5388-4DE9-A33D-6C0EC313DF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6BD94-8384-465D-8AA7-824EBC0543E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917756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F8421D18-F129-44B5-BF24-5163FBD5228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5F3A2B32-08C2-4CFD-AD72-ED34150A8E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339861CF-7860-4F2C-A9E8-4AABCD372F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950E9-05C2-4B93-8CB7-305C6B9141F4}" type="datetimeFigureOut">
              <a:rPr lang="pl-PL" smtClean="0"/>
              <a:t>24.09.2019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1569A063-F46B-4F9F-A50B-5F0231FA12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B63050DC-AE7D-430D-A598-C893267CF0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6BD94-8384-465D-8AA7-824EBC0543E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995484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689BDA1-0420-4C03-8A40-E6F48CF374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DEEC2A0-6CBF-4246-93C2-966F988B5C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C5092BC1-7F18-448A-8132-DABE3F72AD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950E9-05C2-4B93-8CB7-305C6B9141F4}" type="datetimeFigureOut">
              <a:rPr lang="pl-PL" smtClean="0"/>
              <a:t>24.09.2019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707F567B-0C68-41FA-BE73-7A153FBF32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49A79666-EE71-4BAF-B54E-1A55820AA9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6BD94-8384-465D-8AA7-824EBC0543E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675531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942DC9E-7339-4B81-B594-7D5D1F31AF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E36D98C8-741F-4052-8E57-010595CF46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A528F0D0-74E6-44E0-9743-682FD6B532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950E9-05C2-4B93-8CB7-305C6B9141F4}" type="datetimeFigureOut">
              <a:rPr lang="pl-PL" smtClean="0"/>
              <a:t>24.09.2019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3C8BE422-0722-4290-961E-672E64AEB7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6E7288BE-F793-4B33-84FA-12D2675C7C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6BD94-8384-465D-8AA7-824EBC0543E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258099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C7499CF-28E5-4690-B53D-855E10F2F3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082AF1E-30F4-4B77-B117-CAA856F6E7C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845C3983-1099-40D5-BA97-A6E7595FE5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F60A3D09-07C8-4F29-8A9A-14FB5C98C9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950E9-05C2-4B93-8CB7-305C6B9141F4}" type="datetimeFigureOut">
              <a:rPr lang="pl-PL" smtClean="0"/>
              <a:t>24.09.2019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B6090A54-94F1-487A-A8B5-E7C3C1F806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48A5D3C6-DA99-42C1-A28E-4920D0A03E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6BD94-8384-465D-8AA7-824EBC0543E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780795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315F8FC-C666-4C0D-8C52-8F715978D9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92B0CF3E-7BBA-4D99-B283-D829F78DC0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FEEE9C8A-A210-450D-BBEE-B39E759A0A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3ACD9FB7-08C0-4B69-99FA-E56ADAD705E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90D1ECF0-D918-4ECD-A660-4ADF6C0D3DB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68356AF4-8F81-4FD3-802A-CAB7B95C0F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950E9-05C2-4B93-8CB7-305C6B9141F4}" type="datetimeFigureOut">
              <a:rPr lang="pl-PL" smtClean="0"/>
              <a:t>24.09.2019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421BF39A-6C78-402A-B977-2AB5A8BD3B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E844CCE0-302B-4C10-9748-1B619C5CB1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6BD94-8384-465D-8AA7-824EBC0543E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758883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A70F99C-5243-41DE-9C42-F6F8B9FD8F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02B3AEC5-7204-4E97-8C70-A62BC94034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950E9-05C2-4B93-8CB7-305C6B9141F4}" type="datetimeFigureOut">
              <a:rPr lang="pl-PL" smtClean="0"/>
              <a:t>24.09.2019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905028DE-7913-4CC6-AA19-B1C105F98C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412B1FE8-3503-42F2-891B-8DDF70C676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6BD94-8384-465D-8AA7-824EBC0543E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298687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7F56AAF5-A2B5-4F5C-8E8B-4DEFC09030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950E9-05C2-4B93-8CB7-305C6B9141F4}" type="datetimeFigureOut">
              <a:rPr lang="pl-PL" smtClean="0"/>
              <a:t>24.09.2019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45677486-D129-4AEB-B0E3-A386121B57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47507857-B4A6-494A-8F32-3B1BBF4CFD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6BD94-8384-465D-8AA7-824EBC0543E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43190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6C364B3-BA90-4A06-A69E-41CA5ED828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AA7F99F-9DD5-4243-824C-F66A281BD5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8A7FC74E-F23E-4987-B276-3B2C7D6F3E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3E95E68D-CBAA-421B-A2A7-AB731C003D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950E9-05C2-4B93-8CB7-305C6B9141F4}" type="datetimeFigureOut">
              <a:rPr lang="pl-PL" smtClean="0"/>
              <a:t>24.09.2019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AE2294D0-3EA8-4878-A90C-7871D55B9D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26A3B998-E6C1-478D-A631-EFB296D534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6BD94-8384-465D-8AA7-824EBC0543E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893943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29F173D-6F23-4AC7-985E-385801A282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9B98CA7E-74AB-473B-9888-C3C97A6596C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6ABE5C26-C7B1-4E34-88A4-1458406358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C7CFCFAD-9AC9-4F45-AB55-41055DBE98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950E9-05C2-4B93-8CB7-305C6B9141F4}" type="datetimeFigureOut">
              <a:rPr lang="pl-PL" smtClean="0"/>
              <a:t>24.09.2019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292339C9-37DD-4365-93C1-995BA9FF36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2DD57624-139D-48C4-B9C8-EB3D64086C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6BD94-8384-465D-8AA7-824EBC0543E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46635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F3456DDA-B3A1-4365-855F-051813C4B1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BA50E72C-9196-4EE5-9A15-8CA550085A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9A11C10F-2A55-4F73-9F2B-0689A98E4B7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1950E9-05C2-4B93-8CB7-305C6B9141F4}" type="datetimeFigureOut">
              <a:rPr lang="pl-PL" smtClean="0"/>
              <a:t>24.09.2019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4BFDC275-9014-4844-B730-BA0732852BC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23FDFD63-617F-4646-A26C-6E513E0C57B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96BD94-8384-465D-8AA7-824EBC0543E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042925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https://www.rpo.gov.pl/sites/default/files/logotypy%20brpo%20PL_0.png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https://www.rpo.gov.pl/sites/default/files/logotypy%20brpo%20PL_0.png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https://www.rpo.gov.pl/sites/default/files/logotypy%20brpo%20PL_0.png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https://www.rpo.gov.pl/sites/default/files/logotypy%20brpo%20PL_0.png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https://www.rpo.gov.pl/sites/default/files/logotypy%20brpo%20PL_0.png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https://www.rpo.gov.pl/sites/default/files/logotypy%20brpo%20PL_0.png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https://www.rpo.gov.pl/sites/default/files/logotypy%20brpo%20PL_0.png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https://www.rpo.gov.pl/sites/default/files/logotypy%20brpo%20PL_0.png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https://www.rpo.gov.pl/sites/default/files/logotypy%20brpo%20PL_0.pn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D9D3F1A-D6B6-4CB9-AC2D-B6EAA382927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br>
              <a:rPr lang="pl-PL" dirty="0"/>
            </a:br>
            <a:br>
              <a:rPr lang="pl-PL" dirty="0"/>
            </a:br>
            <a:r>
              <a:rPr lang="pl-PL" sz="4800" dirty="0"/>
              <a:t>„Alzheimer! Jak żyć?” 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9EF6A56D-71F6-4C00-B02C-85AE1802C55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 dirty="0"/>
          </a:p>
          <a:p>
            <a:r>
              <a:rPr lang="pl-PL" dirty="0"/>
              <a:t>Siedleckie Stowarzyszenie Pomocy Osobom z Chorobą Alzheimera</a:t>
            </a:r>
          </a:p>
          <a:p>
            <a:endParaRPr lang="pl-PL" dirty="0"/>
          </a:p>
        </p:txBody>
      </p:sp>
      <p:pic>
        <p:nvPicPr>
          <p:cNvPr id="1026" name="Picture 2" descr="https://www.rpo.gov.pl/sites/default/files/logotypy brpo PL_0.png">
            <a:extLst>
              <a:ext uri="{FF2B5EF4-FFF2-40B4-BE49-F238E27FC236}">
                <a16:creationId xmlns:a16="http://schemas.microsoft.com/office/drawing/2014/main" id="{8D969789-BD6D-493D-B8F8-0EEF6736E6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r:link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20015" y="341313"/>
            <a:ext cx="2084387" cy="688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>
            <a:extLst>
              <a:ext uri="{FF2B5EF4-FFF2-40B4-BE49-F238E27FC236}">
                <a16:creationId xmlns:a16="http://schemas.microsoft.com/office/drawing/2014/main" id="{0F6536B0-6645-40C1-8823-DA7C3B5C33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4118" y="323056"/>
            <a:ext cx="2586037" cy="725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7799" y="1122363"/>
            <a:ext cx="1304904" cy="1298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45850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34CDE8E-BEFE-46BF-ACFA-DEA0B4964D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833274D-C0B9-4212-AF24-4048A4524F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4900" y="2019300"/>
            <a:ext cx="10086810" cy="4157662"/>
          </a:xfrm>
        </p:spPr>
        <p:txBody>
          <a:bodyPr/>
          <a:lstStyle/>
          <a:p>
            <a:pPr marL="0" indent="0" algn="just">
              <a:buNone/>
            </a:pPr>
            <a:endParaRPr lang="pl-PL" dirty="0"/>
          </a:p>
          <a:p>
            <a:pPr marL="0" indent="0" algn="just">
              <a:buNone/>
            </a:pPr>
            <a:r>
              <a:rPr lang="pl-PL" dirty="0"/>
              <a:t>Projekt  „Alzheimer! Jak żyć?” realizowany jest  w ramach  zadania publicznego „Rozwój zróżnicowanych form działań oraz usług społecznych wspierających samodzielność osób dotkniętych Chorobą Alzheimera i innymi chorobami otępiennymi oraz ich rodzin”  w latach 2018-2020, w obszarze zadania publicznego Województwa Mazowieckiego „Działalność na rzecz integracji i reintegracji zawodowej i społecznej osób zagrożonych wykluczeniem społecznym”. </a:t>
            </a:r>
          </a:p>
          <a:p>
            <a:pPr marL="0" indent="0" algn="just">
              <a:buNone/>
            </a:pPr>
            <a:endParaRPr lang="pl-PL" dirty="0"/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C1E8D7DD-6E48-42F9-A807-8A80242470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232" y="230188"/>
            <a:ext cx="2586037" cy="725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 descr="https://www.rpo.gov.pl/sites/default/files/logotypy%20brpo%20PL_0.png">
            <a:extLst>
              <a:ext uri="{FF2B5EF4-FFF2-40B4-BE49-F238E27FC236}">
                <a16:creationId xmlns:a16="http://schemas.microsoft.com/office/drawing/2014/main" id="{20C1D605-CA88-494E-9081-9F108D720C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r:link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08910" y="230188"/>
            <a:ext cx="2082800" cy="688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2828" y="230188"/>
            <a:ext cx="1012658" cy="1007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05795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34CDE8E-BEFE-46BF-ACFA-DEA0B4964D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833274D-C0B9-4212-AF24-4048A4524F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31900" y="1825625"/>
            <a:ext cx="101219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/>
              <a:t>W ramach projektu realizowane są następujące działania:</a:t>
            </a:r>
          </a:p>
          <a:p>
            <a:pPr marL="514350" lvl="0" indent="-514350">
              <a:lnSpc>
                <a:spcPct val="100000"/>
              </a:lnSpc>
              <a:buAutoNum type="arabicPeriod"/>
            </a:pPr>
            <a:r>
              <a:rPr lang="pl-PL" dirty="0"/>
              <a:t>Kampania informacyjna – odbiorcami są mieszkańcy powiatów: siedleckiego, sokołowskiego, węgrowskiego i łosickiego. </a:t>
            </a:r>
          </a:p>
          <a:p>
            <a:pPr marL="514350" indent="-514350">
              <a:lnSpc>
                <a:spcPct val="100000"/>
              </a:lnSpc>
              <a:buFont typeface="Arial" panose="020B0604020202020204" pitchFamily="34" charset="0"/>
              <a:buAutoNum type="arabicPeriod"/>
            </a:pPr>
            <a:r>
              <a:rPr lang="pl-PL" dirty="0"/>
              <a:t>Przeszkolenie rodzin dotkniętych chorobą Alzheimera i innymi otępieniami w zakresie zaspokojenia potrzeb </a:t>
            </a:r>
            <a:r>
              <a:rPr lang="pl-PL" dirty="0" err="1"/>
              <a:t>bio</a:t>
            </a:r>
            <a:r>
              <a:rPr lang="pl-PL" dirty="0"/>
              <a:t>-</a:t>
            </a:r>
            <a:r>
              <a:rPr lang="pl-PL" dirty="0" err="1"/>
              <a:t>psycho</a:t>
            </a:r>
            <a:r>
              <a:rPr lang="pl-PL" dirty="0"/>
              <a:t>-społecznych wynikających z choroby – szkolenia otwarte.</a:t>
            </a:r>
          </a:p>
          <a:p>
            <a:pPr marL="514350" indent="-514350">
              <a:lnSpc>
                <a:spcPct val="100000"/>
              </a:lnSpc>
              <a:buFont typeface="Arial" panose="020B0604020202020204" pitchFamily="34" charset="0"/>
              <a:buAutoNum type="arabicPeriod"/>
            </a:pPr>
            <a:r>
              <a:rPr lang="pl-PL" dirty="0"/>
              <a:t>Rozszerzenie dostępności rodzin dotkniętych chorobą Alzheimera i innymi otępieniami do usług opiekuńczych, pielęgnacyjnych,  socjalnych, terapeutycznych i rehabilitacyjnych .</a:t>
            </a:r>
          </a:p>
          <a:p>
            <a:pPr marL="0" indent="0" algn="just">
              <a:buNone/>
            </a:pPr>
            <a:endParaRPr lang="pl-PL" dirty="0"/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C1E8D7DD-6E48-42F9-A807-8A80242470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232" y="230188"/>
            <a:ext cx="2586037" cy="725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 descr="https://www.rpo.gov.pl/sites/default/files/logotypy%20brpo%20PL_0.png">
            <a:extLst>
              <a:ext uri="{FF2B5EF4-FFF2-40B4-BE49-F238E27FC236}">
                <a16:creationId xmlns:a16="http://schemas.microsoft.com/office/drawing/2014/main" id="{20C1D605-CA88-494E-9081-9F108D720C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r:link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08910" y="230188"/>
            <a:ext cx="2082800" cy="688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2828" y="230188"/>
            <a:ext cx="1012658" cy="1007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76649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34CDE8E-BEFE-46BF-ACFA-DEA0B4964D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833274D-C0B9-4212-AF24-4048A4524F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8400" y="1825625"/>
            <a:ext cx="10023310" cy="4351338"/>
          </a:xfrm>
        </p:spPr>
        <p:txBody>
          <a:bodyPr/>
          <a:lstStyle/>
          <a:p>
            <a:pPr marL="457200" lvl="0" indent="-457200" algn="just">
              <a:buFont typeface="+mj-lt"/>
              <a:buAutoNum type="arabicPeriod" startAt="4"/>
            </a:pPr>
            <a:r>
              <a:rPr lang="pl-PL" dirty="0"/>
              <a:t>Punkt konsultacyjny – adresatami punktu konsultacyjnego są    zarówno osoby, które podejrzewają że problematyka choroby może dotyczyć ich lub ich rodzin, ale także osoby które już żyją z choroba i potrzebują specjalistycznej wiedz lub wsparcia w postaci rozmowy.  Punkt konsultacyjny działa w miejscu biura Stowarzyszenia, możliwa jest też rozmowa telefoniczna.</a:t>
            </a:r>
          </a:p>
          <a:p>
            <a:pPr marL="457200" lvl="0" indent="-457200" algn="just">
              <a:buFont typeface="+mj-lt"/>
              <a:buAutoNum type="arabicPeriod" startAt="4"/>
            </a:pPr>
            <a:r>
              <a:rPr lang="pl-PL" dirty="0"/>
              <a:t>Meeting Dem – grupa samopomocy – beneficjentami tego oddziaływania są przede wszystkim osoby w rodzinach, których problem choroby Alzheimera już istnieje. </a:t>
            </a:r>
          </a:p>
          <a:p>
            <a:pPr marL="0" indent="0" algn="just">
              <a:buNone/>
            </a:pPr>
            <a:endParaRPr lang="pl-PL" dirty="0"/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C1E8D7DD-6E48-42F9-A807-8A80242470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232" y="230188"/>
            <a:ext cx="2586037" cy="725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 descr="https://www.rpo.gov.pl/sites/default/files/logotypy%20brpo%20PL_0.png">
            <a:extLst>
              <a:ext uri="{FF2B5EF4-FFF2-40B4-BE49-F238E27FC236}">
                <a16:creationId xmlns:a16="http://schemas.microsoft.com/office/drawing/2014/main" id="{20C1D605-CA88-494E-9081-9F108D720C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r:link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08910" y="230188"/>
            <a:ext cx="2082800" cy="688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2828" y="230188"/>
            <a:ext cx="1012658" cy="1007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92211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940CC6D-2CAD-4418-9370-ED2344574C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4996138-F9F3-48A6-B9EE-67181822EF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93800" y="1825625"/>
            <a:ext cx="10160000" cy="4351338"/>
          </a:xfrm>
        </p:spPr>
        <p:txBody>
          <a:bodyPr/>
          <a:lstStyle/>
          <a:p>
            <a:pPr algn="just"/>
            <a:r>
              <a:rPr lang="pl-PL" dirty="0"/>
              <a:t>Realizując  zadania pt. „Alzheimer! Jak żyć?” udzielamy wsparcia bezpośredniego w postaci bezpłatnych wizyt domowych specjalistów, których  zadaniem jest  nauczenie rodziny jak radzić sobie z opieką nad osobą chorą na otępienie. </a:t>
            </a:r>
          </a:p>
          <a:p>
            <a:pPr algn="just"/>
            <a:r>
              <a:rPr lang="pl-PL" dirty="0"/>
              <a:t>W skład grupy specjalistów wchodzą: pielęgniarka, terapeuta zajęciowy, rehabilitant i asystent osoby chorej. </a:t>
            </a:r>
          </a:p>
          <a:p>
            <a:pPr algn="just"/>
            <a:r>
              <a:rPr lang="pl-PL" dirty="0"/>
              <a:t>Każda rodzina może skorzystać z indywidualnego wsparcia psychologa podczas otwartych spotkań odbywających raz w miesiącu. </a:t>
            </a:r>
          </a:p>
        </p:txBody>
      </p:sp>
      <p:pic>
        <p:nvPicPr>
          <p:cNvPr id="3074" name="Picture 2">
            <a:extLst>
              <a:ext uri="{FF2B5EF4-FFF2-40B4-BE49-F238E27FC236}">
                <a16:creationId xmlns:a16="http://schemas.microsoft.com/office/drawing/2014/main" id="{8DB3919B-37AD-4355-98B8-2C0F775E5E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21928"/>
            <a:ext cx="2586037" cy="725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 descr="https://www.rpo.gov.pl/sites/default/files/logotypy%20brpo%20PL_0.png">
            <a:extLst>
              <a:ext uri="{FF2B5EF4-FFF2-40B4-BE49-F238E27FC236}">
                <a16:creationId xmlns:a16="http://schemas.microsoft.com/office/drawing/2014/main" id="{B1ACE0C0-1590-421B-B26A-233BEFD298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r:link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68287" y="121928"/>
            <a:ext cx="2082800" cy="688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2828" y="230188"/>
            <a:ext cx="1012658" cy="1007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28683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940CC6D-2CAD-4418-9370-ED2344574C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4996138-F9F3-48A6-B9EE-67181822EF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6000" y="1574800"/>
            <a:ext cx="10235087" cy="4602162"/>
          </a:xfrm>
        </p:spPr>
        <p:txBody>
          <a:bodyPr>
            <a:normAutofit fontScale="92500"/>
          </a:bodyPr>
          <a:lstStyle/>
          <a:p>
            <a:pPr algn="just"/>
            <a:r>
              <a:rPr lang="pl-PL" dirty="0"/>
              <a:t>W 2018 r. w projekcie „Alzheimer! Jak żyć?” wzięło udział osiem rodzin, a w 2019 r. kolejne osiem. </a:t>
            </a:r>
          </a:p>
          <a:p>
            <a:pPr algn="just"/>
            <a:r>
              <a:rPr lang="pl-PL" dirty="0"/>
              <a:t>Dzięki wsparciu w postaci odwiedzin naszych specjalistów w domu chorego, rodziny mają  dostęp do fachowej wiedzy. W warunkach  konkretnej rodziny udzielane są wskazówki na temat wielu praktycznych rozwiązań w opiece nad chorym. </a:t>
            </a:r>
          </a:p>
          <a:p>
            <a:pPr algn="just"/>
            <a:r>
              <a:rPr lang="pl-PL" dirty="0"/>
              <a:t>Opiekunowie mogą również skorzystać z wytchnienia. W ramach przysługujących  godzin opieki nad chorym mają możliwość wykorzystania tego czasu dla siebie czy  załatwienia  spraw urzędowych. </a:t>
            </a:r>
          </a:p>
          <a:p>
            <a:pPr algn="just"/>
            <a:r>
              <a:rPr lang="pl-PL" dirty="0"/>
              <a:t>Dzięki wsparciu naszej organizacji jeden z opiekunów skorzystał z wyjazdu do sanatorium wiedząc, że jego bliski pozostaje pod naszą opieką.</a:t>
            </a:r>
          </a:p>
        </p:txBody>
      </p:sp>
      <p:pic>
        <p:nvPicPr>
          <p:cNvPr id="3074" name="Picture 2">
            <a:extLst>
              <a:ext uri="{FF2B5EF4-FFF2-40B4-BE49-F238E27FC236}">
                <a16:creationId xmlns:a16="http://schemas.microsoft.com/office/drawing/2014/main" id="{8DB3919B-37AD-4355-98B8-2C0F775E5E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21928"/>
            <a:ext cx="2586037" cy="725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 descr="https://www.rpo.gov.pl/sites/default/files/logotypy%20brpo%20PL_0.png">
            <a:extLst>
              <a:ext uri="{FF2B5EF4-FFF2-40B4-BE49-F238E27FC236}">
                <a16:creationId xmlns:a16="http://schemas.microsoft.com/office/drawing/2014/main" id="{B1ACE0C0-1590-421B-B26A-233BEFD298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r:link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68287" y="121928"/>
            <a:ext cx="2082800" cy="688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2828" y="230188"/>
            <a:ext cx="1012658" cy="1007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81934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DD31780-E05A-4876-A31B-EA15ACA3F8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3B860B8-11B8-4ECE-A241-35274A1376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1100" y="1825625"/>
            <a:ext cx="10172700" cy="4351338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pl-PL" dirty="0"/>
              <a:t>Od czerwca 2019 r. Stowarzyszenie realizuje kolejny projekt „Dostępność? Jesteśmy na tak – Opieka domowa nad osobą starszą w tym niesamodzielną z chorobą otępienną”, również dofinansowany ze środków budżetu Województwa Mazowieckiego. </a:t>
            </a:r>
          </a:p>
          <a:p>
            <a:pPr marL="0" indent="0" algn="just">
              <a:buNone/>
            </a:pPr>
            <a:r>
              <a:rPr lang="pl-PL" dirty="0"/>
              <a:t>Podstawowe założenia projektu:</a:t>
            </a:r>
          </a:p>
          <a:p>
            <a:pPr marL="514350" indent="-514350" algn="just">
              <a:buAutoNum type="arabicPeriod"/>
            </a:pPr>
            <a:r>
              <a:rPr lang="pl-PL" dirty="0"/>
              <a:t>Rozszerzenie dostępności do usług opiekuńczych i pielęgnacyjnych.</a:t>
            </a:r>
          </a:p>
          <a:p>
            <a:pPr marL="514350" indent="-514350" algn="just">
              <a:buAutoNum type="arabicPeriod"/>
            </a:pPr>
            <a:r>
              <a:rPr lang="pl-PL" dirty="0"/>
              <a:t>Ograniczenie izolacji osób chorych na otępienie.</a:t>
            </a:r>
          </a:p>
          <a:p>
            <a:pPr marL="514350" indent="-514350" algn="just">
              <a:buAutoNum type="arabicPeriod"/>
            </a:pPr>
            <a:r>
              <a:rPr lang="pl-PL" dirty="0"/>
              <a:t>Zmniejszenie wykluczenia społecznego.</a:t>
            </a:r>
          </a:p>
          <a:p>
            <a:pPr marL="514350" indent="-514350" algn="just">
              <a:buAutoNum type="arabicPeriod"/>
            </a:pPr>
            <a:r>
              <a:rPr lang="pl-PL" dirty="0"/>
              <a:t>Zwiększenie świadomości społeczeństwa na temat choroby Alzheimera. </a:t>
            </a:r>
          </a:p>
        </p:txBody>
      </p:sp>
      <p:pic>
        <p:nvPicPr>
          <p:cNvPr id="4098" name="Picture 2">
            <a:extLst>
              <a:ext uri="{FF2B5EF4-FFF2-40B4-BE49-F238E27FC236}">
                <a16:creationId xmlns:a16="http://schemas.microsoft.com/office/drawing/2014/main" id="{8B9EE0B4-EFBA-44AA-9FCC-D843F200A9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30188"/>
            <a:ext cx="2586037" cy="725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 descr="https://www.rpo.gov.pl/sites/default/files/logotypy%20brpo%20PL_0.png">
            <a:extLst>
              <a:ext uri="{FF2B5EF4-FFF2-40B4-BE49-F238E27FC236}">
                <a16:creationId xmlns:a16="http://schemas.microsoft.com/office/drawing/2014/main" id="{68C43CAA-0B8B-44E5-AA0A-6C714E3693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r:link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536" y="230188"/>
            <a:ext cx="2082800" cy="688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2828" y="230188"/>
            <a:ext cx="1012658" cy="1007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3131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DD31780-E05A-4876-A31B-EA15ACA3F8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3B860B8-11B8-4ECE-A241-35274A1376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97000" y="2171700"/>
            <a:ext cx="9956800" cy="40052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Projektem objęte są cztery rodziny z terenu miasta Siedlce i powiatu siedleckiego.</a:t>
            </a:r>
          </a:p>
          <a:p>
            <a:pPr marL="0" indent="0">
              <a:buNone/>
            </a:pPr>
            <a:r>
              <a:rPr lang="pl-PL" dirty="0"/>
              <a:t>W ramach realizowanego zadania rodzina korzysta z bezpłatnych usług opiekuńczych oraz pielęgniarskich w miejscu zamieszkania chorego. </a:t>
            </a:r>
          </a:p>
        </p:txBody>
      </p:sp>
      <p:pic>
        <p:nvPicPr>
          <p:cNvPr id="4098" name="Picture 2">
            <a:extLst>
              <a:ext uri="{FF2B5EF4-FFF2-40B4-BE49-F238E27FC236}">
                <a16:creationId xmlns:a16="http://schemas.microsoft.com/office/drawing/2014/main" id="{8B9EE0B4-EFBA-44AA-9FCC-D843F200A9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30188"/>
            <a:ext cx="2586037" cy="725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 descr="https://www.rpo.gov.pl/sites/default/files/logotypy%20brpo%20PL_0.png">
            <a:extLst>
              <a:ext uri="{FF2B5EF4-FFF2-40B4-BE49-F238E27FC236}">
                <a16:creationId xmlns:a16="http://schemas.microsoft.com/office/drawing/2014/main" id="{68C43CAA-0B8B-44E5-AA0A-6C714E3693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r:link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536" y="230188"/>
            <a:ext cx="2082800" cy="688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2828" y="230188"/>
            <a:ext cx="1012658" cy="1007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40265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44B2797-F225-4FCD-AB9A-C493EEF88B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1DA46AF-7B73-458F-8506-D00439FB93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pl-PL" dirty="0"/>
              <a:t>Siedleckie Stowarzyszenie Pomocy Osobom z Chorobą Alzheimera</a:t>
            </a:r>
          </a:p>
          <a:p>
            <a:pPr marL="0" indent="0" algn="ctr">
              <a:buNone/>
            </a:pPr>
            <a:r>
              <a:rPr lang="pl-PL" dirty="0"/>
              <a:t>adres biura</a:t>
            </a:r>
          </a:p>
          <a:p>
            <a:pPr marL="0" indent="0" algn="ctr">
              <a:buNone/>
            </a:pPr>
            <a:r>
              <a:rPr lang="pl-PL" dirty="0"/>
              <a:t>Siedlce, ul. </a:t>
            </a:r>
            <a:r>
              <a:rPr lang="pl-PL" dirty="0" err="1"/>
              <a:t>Pescantina</a:t>
            </a:r>
            <a:r>
              <a:rPr lang="pl-PL" dirty="0"/>
              <a:t> 8/72</a:t>
            </a:r>
          </a:p>
          <a:p>
            <a:pPr marL="0" indent="0" algn="ctr">
              <a:buNone/>
            </a:pPr>
            <a:r>
              <a:rPr lang="pl-PL" dirty="0"/>
              <a:t>tel. 502-368-046, 602-394-301, 504-220-068</a:t>
            </a:r>
          </a:p>
          <a:p>
            <a:pPr marL="0" indent="0" algn="ctr">
              <a:buNone/>
            </a:pPr>
            <a:r>
              <a:rPr lang="pl-PL" dirty="0"/>
              <a:t>e- mail: siedlce_alz@op.pl</a:t>
            </a:r>
          </a:p>
          <a:p>
            <a:pPr marL="0" indent="0" algn="ctr">
              <a:buNone/>
            </a:pPr>
            <a:r>
              <a:rPr lang="pl-PL" dirty="0"/>
              <a:t>www.alzheimer.org.pl</a:t>
            </a:r>
          </a:p>
        </p:txBody>
      </p:sp>
      <p:pic>
        <p:nvPicPr>
          <p:cNvPr id="5122" name="Picture 2">
            <a:extLst>
              <a:ext uri="{FF2B5EF4-FFF2-40B4-BE49-F238E27FC236}">
                <a16:creationId xmlns:a16="http://schemas.microsoft.com/office/drawing/2014/main" id="{8DA675FE-267D-4C85-9616-70AA53C5BD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30188"/>
            <a:ext cx="2586037" cy="725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3" descr="https://www.rpo.gov.pl/sites/default/files/logotypy%20brpo%20PL_0.png">
            <a:extLst>
              <a:ext uri="{FF2B5EF4-FFF2-40B4-BE49-F238E27FC236}">
                <a16:creationId xmlns:a16="http://schemas.microsoft.com/office/drawing/2014/main" id="{C01C9937-E81B-4402-822A-61E60A0EA7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r:link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68287" y="230188"/>
            <a:ext cx="2082800" cy="688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2828" y="230188"/>
            <a:ext cx="1012658" cy="1007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2843884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232</TotalTime>
  <Words>513</Words>
  <Application>Microsoft Office PowerPoint</Application>
  <PresentationFormat>Panoramiczny</PresentationFormat>
  <Paragraphs>41</Paragraphs>
  <Slides>9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Motyw pakietu Office</vt:lpstr>
      <vt:lpstr>  „Alzheimer! Jak żyć?” </vt:lpstr>
      <vt:lpstr> </vt:lpstr>
      <vt:lpstr> </vt:lpstr>
      <vt:lpstr> </vt:lpstr>
      <vt:lpstr> </vt:lpstr>
      <vt:lpstr> </vt:lpstr>
      <vt:lpstr> </vt:lpstr>
      <vt:lpstr> 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Logo organizacji  Nazwa dobrej praktyki</dc:title>
  <dc:creator>Ewa Tułodziecka-Czapska</dc:creator>
  <cp:lastModifiedBy>Ewa Tułodziecka-Czapska</cp:lastModifiedBy>
  <cp:revision>30</cp:revision>
  <dcterms:created xsi:type="dcterms:W3CDTF">2019-05-13T11:27:19Z</dcterms:created>
  <dcterms:modified xsi:type="dcterms:W3CDTF">2019-09-24T06:16:01Z</dcterms:modified>
</cp:coreProperties>
</file>