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84" r:id="rId1"/>
    <p:sldMasterId id="2147483696" r:id="rId2"/>
    <p:sldMasterId id="2147483708" r:id="rId3"/>
  </p:sldMasterIdLst>
  <p:notesMasterIdLst>
    <p:notesMasterId r:id="rId18"/>
  </p:notesMasterIdLst>
  <p:handoutMasterIdLst>
    <p:handoutMasterId r:id="rId19"/>
  </p:handoutMasterIdLst>
  <p:sldIdLst>
    <p:sldId id="269" r:id="rId4"/>
    <p:sldId id="304" r:id="rId5"/>
    <p:sldId id="264" r:id="rId6"/>
    <p:sldId id="303" r:id="rId7"/>
    <p:sldId id="316" r:id="rId8"/>
    <p:sldId id="314" r:id="rId9"/>
    <p:sldId id="315" r:id="rId10"/>
    <p:sldId id="305" r:id="rId11"/>
    <p:sldId id="308" r:id="rId12"/>
    <p:sldId id="309" r:id="rId13"/>
    <p:sldId id="317" r:id="rId14"/>
    <p:sldId id="311" r:id="rId15"/>
    <p:sldId id="313" r:id="rId16"/>
    <p:sldId id="263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Condensed" panose="02000000000000000000" pitchFamily="2" charset="0"/>
      <p:regular r:id="rId24"/>
      <p:bold r:id="rId25"/>
    </p:embeddedFont>
    <p:embeddedFont>
      <p:font typeface="Roboto regular" panose="020B0604020202020204" charset="0"/>
      <p:regular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EEEEE"/>
    <a:srgbClr val="CECECE"/>
    <a:srgbClr val="0F7EC2"/>
    <a:srgbClr val="005987"/>
    <a:srgbClr val="0B6DA9"/>
    <a:srgbClr val="C92428"/>
    <a:srgbClr val="1F1D1E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3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82DE0-7BD1-40FA-8BDA-82F1512617F8}" type="datetimeFigureOut">
              <a:rPr lang="pl-PL" smtClean="0"/>
              <a:t>2017-04-07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9323-8B77-44C4-9888-625D82263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3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2451-C442-4A09-847F-031C44747B60}" type="datetimeFigureOut">
              <a:rPr lang="pl-PL" smtClean="0"/>
              <a:t>2017-04-07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42922-2CE3-444B-8F94-F4BBD59BB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37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5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04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61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34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7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/>
              <a:t>2017-04-07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2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/>
              <a:t>2017-04-07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/>
              <a:t>2017-04-07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57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5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3" y="6318573"/>
            <a:ext cx="947057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5"/>
            <a:r>
              <a:rPr lang="pl-PL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65485"/>
              <a:t>‹#›</a:t>
            </a:fld>
            <a:endParaRPr lang="pl-PL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3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6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0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0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0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2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/>
              <a:t>2017-04-07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3" y="6318573"/>
            <a:ext cx="947057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5" indent="0"/>
            <a:r>
              <a:rPr lang="pl-PL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latin typeface="Arial" panose="020B0604020202020204" pitchFamily="34" charset="0"/>
                <a:cs typeface="Arial" panose="020B0604020202020204" pitchFamily="34" charset="0"/>
              </a:rPr>
              <a:pPr marL="65485" indent="0"/>
              <a:t>‹#›</a:t>
            </a:fld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1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4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32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8196943" y="6318573"/>
            <a:ext cx="947057" cy="253916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65485"/>
            <a:r>
              <a:rPr lang="pl-PL" sz="750" dirty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STRONA</a:t>
            </a:r>
            <a:r>
              <a:rPr lang="pl-PL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05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65485"/>
              <a:t>‹#›</a:t>
            </a:fld>
            <a:endParaRPr lang="pl-PL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3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94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9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67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/>
              <a:t>2017-04-07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630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3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1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/>
              <a:t>2017-04-07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3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/>
              <a:t>2017-04-07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23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/>
              <a:t>2017-04-07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62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/>
              <a:t>2017-04-07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72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/>
              <a:t>2017-04-07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4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/>
              <a:t>2017-04-07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2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/>
              <a:t>2017-04-07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8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2017-04-07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0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w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w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f.gov.pl/pdf/Raport_RF_Kredyty_walutowe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okik.gov.pl/rejestr_klauzul_niedozwolonych2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49" y="857250"/>
            <a:ext cx="6436251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28819" y="3492682"/>
            <a:ext cx="659726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3375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POMAGA </a:t>
            </a:r>
          </a:p>
          <a:p>
            <a:pPr>
              <a:lnSpc>
                <a:spcPts val="3375"/>
              </a:lnSpc>
            </a:pPr>
            <a:r>
              <a:rPr lang="pl-PL" sz="3375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RZECZNIK FINANSOWY?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0094" y="3536224"/>
            <a:ext cx="54428" cy="751114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9" name="Prostokąt 8"/>
          <p:cNvSpPr/>
          <p:nvPr/>
        </p:nvSpPr>
        <p:spPr>
          <a:xfrm>
            <a:off x="7511143" y="5626418"/>
            <a:ext cx="1464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latin typeface="Roboto regular" panose="02000000000000000000" pitchFamily="2" charset="0"/>
                <a:ea typeface="Roboto regular" panose="02000000000000000000" pitchFamily="2" charset="0"/>
              </a:rPr>
              <a:t>Warszawa </a:t>
            </a:r>
            <a:r>
              <a:rPr lang="pl-PL" sz="900" dirty="0" smtClean="0">
                <a:latin typeface="Roboto regular" panose="02000000000000000000" pitchFamily="2" charset="0"/>
                <a:ea typeface="Roboto regular" panose="02000000000000000000" pitchFamily="2" charset="0"/>
              </a:rPr>
              <a:t>2017</a:t>
            </a:r>
            <a:endParaRPr lang="pl-PL" sz="90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" y="1803733"/>
            <a:ext cx="2678408" cy="8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53460" y="5565709"/>
            <a:ext cx="7343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Ważne! Opinia wydawana na zakończenie postępowania polubownego ma zupełnie inny charakter niż istotny pogląd. Jej wykorzystanie np. w procesie sądowym nie zawsze musi być korzystne dla klienta.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5858" y="576324"/>
            <a:ext cx="686907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25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DZIAŁAMY W POSTĘPOWANIU POLUBOWNYM?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53648" y="691942"/>
            <a:ext cx="54428" cy="405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499569" y="3948234"/>
            <a:ext cx="428701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3"/>
              </a:buBlip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84" y="1669174"/>
            <a:ext cx="8824228" cy="374688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49560" y="2619725"/>
            <a:ext cx="206660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>
                <a:solidFill>
                  <a:prstClr val="black"/>
                </a:solidFill>
              </a:rPr>
              <a:t>Złożenie kompletnego wniosku.</a:t>
            </a:r>
          </a:p>
          <a:p>
            <a:pPr algn="ctr"/>
            <a:r>
              <a:rPr lang="pl-PL" sz="1400" dirty="0">
                <a:solidFill>
                  <a:prstClr val="black"/>
                </a:solidFill>
              </a:rPr>
              <a:t>Kluczowe jest określenie swoich oczekiwań oraz wskazanie ich zasadności (np. wykazanie straty, uszczerbku na zdrowiu itp.) i załączenie dotychczas zgromadzonych dokumentów.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854008" y="2619725"/>
            <a:ext cx="1978573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>
                <a:solidFill>
                  <a:prstClr val="black"/>
                </a:solidFill>
              </a:rPr>
              <a:t>Postępowanie RF</a:t>
            </a:r>
            <a:endParaRPr lang="pl-PL" sz="1350" dirty="0">
              <a:solidFill>
                <a:prstClr val="black"/>
              </a:solidFill>
            </a:endParaRPr>
          </a:p>
          <a:p>
            <a:pPr algn="ctr"/>
            <a:r>
              <a:rPr lang="pl-PL" sz="1400" dirty="0">
                <a:solidFill>
                  <a:prstClr val="black"/>
                </a:solidFill>
              </a:rPr>
              <a:t>Może być pisemne, ograniczać się tylko to rozmów telefonicznych lub wymiany maili.</a:t>
            </a:r>
          </a:p>
          <a:p>
            <a:pPr algn="ctr"/>
            <a:endParaRPr lang="pl-PL" sz="1400" dirty="0">
              <a:solidFill>
                <a:prstClr val="black"/>
              </a:solidFill>
            </a:endParaRPr>
          </a:p>
          <a:p>
            <a:pPr algn="ctr"/>
            <a:r>
              <a:rPr lang="pl-PL" sz="1400" dirty="0">
                <a:solidFill>
                  <a:prstClr val="black"/>
                </a:solidFill>
              </a:rPr>
              <a:t>Jeśli to konieczne organizowane jest spotkanie w siedzibie RF.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369418" y="2571911"/>
            <a:ext cx="2217448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>
                <a:solidFill>
                  <a:prstClr val="black"/>
                </a:solidFill>
              </a:rPr>
              <a:t>Ugoda</a:t>
            </a:r>
          </a:p>
          <a:p>
            <a:pPr algn="ctr"/>
            <a:r>
              <a:rPr lang="pl-PL" sz="1400" dirty="0">
                <a:solidFill>
                  <a:prstClr val="black"/>
                </a:solidFill>
              </a:rPr>
              <a:t>Postępowanie kończy się protokołem potwierdzającym przebieg postępowania</a:t>
            </a:r>
          </a:p>
          <a:p>
            <a:pPr algn="ctr"/>
            <a:endParaRPr lang="pl-PL" sz="1350" dirty="0">
              <a:solidFill>
                <a:prstClr val="black"/>
              </a:solidFill>
            </a:endParaRPr>
          </a:p>
          <a:p>
            <a:pPr algn="ctr"/>
            <a:r>
              <a:rPr lang="pl-PL" sz="1350" b="1" dirty="0">
                <a:solidFill>
                  <a:prstClr val="black"/>
                </a:solidFill>
              </a:rPr>
              <a:t>Brak Ugody</a:t>
            </a:r>
          </a:p>
          <a:p>
            <a:pPr algn="ctr"/>
            <a:r>
              <a:rPr lang="pl-PL" sz="1400" dirty="0">
                <a:solidFill>
                  <a:prstClr val="black"/>
                </a:solidFill>
              </a:rPr>
              <a:t>Sporządza się protokół, a także opinię z oceną prawną stanu faktycznego sprawy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64167" y="818008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Główne etapy postępowania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36" y="544537"/>
            <a:ext cx="1368260" cy="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44280" y="460450"/>
            <a:ext cx="6597265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INTERWENCJE I POSTĘPOWANIA POLUBOWNE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72069" y="559404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558768"/>
            <a:ext cx="1368260" cy="448847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44279" y="639108"/>
            <a:ext cx="6597265" cy="46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złożyć wniosek? </a:t>
            </a:r>
            <a:endParaRPr lang="pl-PL" sz="1350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83" y="1315146"/>
            <a:ext cx="8643561" cy="19204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83" y="3235570"/>
            <a:ext cx="2481494" cy="30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62568" y="535189"/>
            <a:ext cx="693842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25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BRAK POROZUMIENIA Z POMIOTEM RYNKU FINANSOWEGO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53712" y="700215"/>
            <a:ext cx="54428" cy="405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8140" y="834088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200" dirty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 dalej?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68" y="1455991"/>
            <a:ext cx="8500619" cy="847594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569507" y="5478886"/>
            <a:ext cx="8029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Przedstawienie poglądu jest uprawnieniem Rzecznika Finansowego, a nie obowiązkiem</a:t>
            </a:r>
          </a:p>
          <a:p>
            <a:pPr algn="ctr">
              <a:buClr>
                <a:schemeClr val="accent1"/>
              </a:buClr>
            </a:pPr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Jest wydawany, gdy Rzecznik Finansowy uzna, że jest to podyktowane koniecznością ochrony interesów lub praw klienta podmiotu rynku finansowego.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7" y="2894569"/>
            <a:ext cx="7081309" cy="1886458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7285876" y="2894569"/>
            <a:ext cx="1669185" cy="1701609"/>
            <a:chOff x="7180369" y="3000077"/>
            <a:chExt cx="1669185" cy="1701609"/>
          </a:xfrm>
        </p:grpSpPr>
        <p:sp>
          <p:nvSpPr>
            <p:cNvPr id="8" name="Prostokąt zaokrąglony 7"/>
            <p:cNvSpPr/>
            <p:nvPr/>
          </p:nvSpPr>
          <p:spPr>
            <a:xfrm>
              <a:off x="7180369" y="3000077"/>
              <a:ext cx="1669185" cy="17016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7250246" y="3000077"/>
              <a:ext cx="134863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330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344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7180369" y="3540678"/>
              <a:ext cx="166824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50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TYLE  ISTOTNYCH POGLĄDÓW WYDAŁ RZECZNIK FINANSOWY W 2016*</a:t>
              </a:r>
            </a:p>
            <a:p>
              <a:r>
                <a:rPr lang="pl-PL" sz="900" i="1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*wstępne dane</a:t>
              </a:r>
            </a:p>
          </p:txBody>
        </p:sp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36" y="544537"/>
            <a:ext cx="1368260" cy="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25743" y="502101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PODSUMOWANIE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25743" y="704646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WALCZYĆ O SWOJE PRAWA PRZY WSPARCIU RZECZNIKA FINANSOWEGO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53532" y="608693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353532" y="2185987"/>
            <a:ext cx="1735760" cy="2031305"/>
            <a:chOff x="1085849" y="4782474"/>
            <a:chExt cx="2324101" cy="2719822"/>
          </a:xfrm>
        </p:grpSpPr>
        <p:sp>
          <p:nvSpPr>
            <p:cNvPr id="2" name="Elipsa 1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5" name="Pagon 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Prostokąt 5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9" name="Elipsa 38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" name="Łącznik prosty 9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a 57"/>
          <p:cNvGrpSpPr/>
          <p:nvPr/>
        </p:nvGrpSpPr>
        <p:grpSpPr>
          <a:xfrm>
            <a:off x="2037657" y="3157581"/>
            <a:ext cx="1735760" cy="2057715"/>
            <a:chOff x="1085849" y="6083394"/>
            <a:chExt cx="2324101" cy="2755185"/>
          </a:xfrm>
        </p:grpSpPr>
        <p:sp>
          <p:nvSpPr>
            <p:cNvPr id="59" name="Elipsa 58"/>
            <p:cNvSpPr/>
            <p:nvPr/>
          </p:nvSpPr>
          <p:spPr>
            <a:xfrm>
              <a:off x="1790699" y="792417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60" name="Grupa 59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63" name="Grupa 62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65" name="Pagon 6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Prostokąt 66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4" name="Elipsa 63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D8D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1" name="Łącznik prosty 60"/>
            <p:cNvCxnSpPr/>
            <p:nvPr/>
          </p:nvCxnSpPr>
          <p:spPr>
            <a:xfrm flipV="1">
              <a:off x="2247899" y="7001055"/>
              <a:ext cx="1" cy="942545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flipV="1">
              <a:off x="2247899" y="6083394"/>
              <a:ext cx="0" cy="507906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3723157" y="2185987"/>
            <a:ext cx="1735760" cy="2031305"/>
            <a:chOff x="1085849" y="4782474"/>
            <a:chExt cx="2324101" cy="2719822"/>
          </a:xfrm>
        </p:grpSpPr>
        <p:sp>
          <p:nvSpPr>
            <p:cNvPr id="69" name="Elipsa 68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70" name="Grupa 69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73" name="Grupa 72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75" name="Pagon 7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Prostokąt 76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4" name="Elipsa 73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1" name="Łącznik prosty 70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a 88"/>
          <p:cNvGrpSpPr/>
          <p:nvPr/>
        </p:nvGrpSpPr>
        <p:grpSpPr>
          <a:xfrm>
            <a:off x="7131037" y="2185987"/>
            <a:ext cx="1735760" cy="2031305"/>
            <a:chOff x="1085849" y="4782474"/>
            <a:chExt cx="2324101" cy="2719822"/>
          </a:xfrm>
        </p:grpSpPr>
        <p:sp>
          <p:nvSpPr>
            <p:cNvPr id="90" name="Elipsa 89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grpSp>
          <p:nvGrpSpPr>
            <p:cNvPr id="91" name="Grupa 90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94" name="Grupa 93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96" name="Pagon 95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Prostokąt 97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5" name="Elipsa 94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2" name="Łącznik prosty 91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Prostokąt 98"/>
          <p:cNvSpPr/>
          <p:nvPr/>
        </p:nvSpPr>
        <p:spPr>
          <a:xfrm>
            <a:off x="3576272" y="4395946"/>
            <a:ext cx="214752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interwencję </a:t>
            </a:r>
            <a:r>
              <a:rPr lang="pl-PL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RF </a:t>
            </a: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tym etapie eksperci analizują umowę, odpowiedź na reklamację itp. Formułują argumenty na korzyść klienta.</a:t>
            </a:r>
          </a:p>
        </p:txBody>
      </p:sp>
      <p:sp>
        <p:nvSpPr>
          <p:cNvPr id="100" name="Prostokąt 99"/>
          <p:cNvSpPr/>
          <p:nvPr/>
        </p:nvSpPr>
        <p:spPr>
          <a:xfrm>
            <a:off x="1702602" y="1788109"/>
            <a:ext cx="249422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Reklamacja składana do banku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ogólnie formułująca zastrzeżenia do umowy.</a:t>
            </a:r>
          </a:p>
          <a:p>
            <a:pPr algn="ctr">
              <a:lnSpc>
                <a:spcPts val="1650"/>
              </a:lnSpc>
            </a:pP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Warunek niezbędny do interwencji RF.</a:t>
            </a:r>
          </a:p>
        </p:txBody>
      </p:sp>
      <p:grpSp>
        <p:nvGrpSpPr>
          <p:cNvPr id="101" name="Grupa 100"/>
          <p:cNvGrpSpPr/>
          <p:nvPr/>
        </p:nvGrpSpPr>
        <p:grpSpPr>
          <a:xfrm>
            <a:off x="5420345" y="3153261"/>
            <a:ext cx="1735760" cy="2057715"/>
            <a:chOff x="1085849" y="6083394"/>
            <a:chExt cx="2324101" cy="2755185"/>
          </a:xfrm>
        </p:grpSpPr>
        <p:sp>
          <p:nvSpPr>
            <p:cNvPr id="102" name="Elipsa 101"/>
            <p:cNvSpPr/>
            <p:nvPr/>
          </p:nvSpPr>
          <p:spPr>
            <a:xfrm>
              <a:off x="1790699" y="792417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03" name="Grupa 102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106" name="Grupa 105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108" name="Pagon 107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Prostokąt 109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Elipsa 106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D8D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4" name="Łącznik prosty 103"/>
            <p:cNvCxnSpPr/>
            <p:nvPr/>
          </p:nvCxnSpPr>
          <p:spPr>
            <a:xfrm flipV="1">
              <a:off x="2247899" y="7001055"/>
              <a:ext cx="1" cy="942545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>
            <a:xfrm flipV="1">
              <a:off x="2247899" y="6083394"/>
              <a:ext cx="0" cy="507906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Prostokąt 110"/>
          <p:cNvSpPr/>
          <p:nvPr/>
        </p:nvSpPr>
        <p:spPr>
          <a:xfrm>
            <a:off x="240669" y="4395946"/>
            <a:ext cx="21004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Telefoniczna porada eksperta Rzecznika Finansowego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podstawowe informacje, bez analizy dokumentów</a:t>
            </a:r>
            <a:r>
              <a:rPr lang="pl-PL" sz="135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" name="Prostokąt 111"/>
          <p:cNvSpPr/>
          <p:nvPr/>
        </p:nvSpPr>
        <p:spPr>
          <a:xfrm>
            <a:off x="5301756" y="1721145"/>
            <a:ext cx="19614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polubowne rozwiązanie sporu przy RF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tylko w sytuacji chęci zawarcia ugody.</a:t>
            </a:r>
          </a:p>
        </p:txBody>
      </p:sp>
      <p:sp>
        <p:nvSpPr>
          <p:cNvPr id="113" name="Prostokąt 112"/>
          <p:cNvSpPr/>
          <p:nvPr/>
        </p:nvSpPr>
        <p:spPr>
          <a:xfrm>
            <a:off x="7018174" y="4395945"/>
            <a:ext cx="19614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</a:pPr>
            <a:r>
              <a:rPr lang="pl-PL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istotny pogląd RF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35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składany dopiero na etapie postępowania sądowego.</a:t>
            </a:r>
          </a:p>
        </p:txBody>
      </p:sp>
      <p:pic>
        <p:nvPicPr>
          <p:cNvPr id="78" name="Obraz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76" y="608057"/>
            <a:ext cx="1368260" cy="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82" y="857250"/>
            <a:ext cx="6436251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28819" y="3340280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3375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DZIĘKUJEMY ZA UWAGĘ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0094" y="3383822"/>
            <a:ext cx="54428" cy="378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2" name="Grupa 1"/>
          <p:cNvGrpSpPr/>
          <p:nvPr/>
        </p:nvGrpSpPr>
        <p:grpSpPr>
          <a:xfrm>
            <a:off x="728819" y="4170666"/>
            <a:ext cx="3592104" cy="1166526"/>
            <a:chOff x="4582170" y="4517476"/>
            <a:chExt cx="4789472" cy="1555369"/>
          </a:xfrm>
        </p:grpSpPr>
        <p:sp>
          <p:nvSpPr>
            <p:cNvPr id="13" name="Prostokąt 12"/>
            <p:cNvSpPr/>
            <p:nvPr/>
          </p:nvSpPr>
          <p:spPr>
            <a:xfrm>
              <a:off x="5006025" y="4517476"/>
              <a:ext cx="2834011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25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www.rf.gov.pl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6025" y="5130953"/>
              <a:ext cx="2834011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25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biuro@rf.gov.pl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6025" y="5657346"/>
              <a:ext cx="4365617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25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facebook.com/</a:t>
              </a:r>
              <a:r>
                <a:rPr lang="pl-PL" sz="1425" dirty="0" err="1">
                  <a:latin typeface="Roboto regular" panose="02000000000000000000" pitchFamily="2" charset="0"/>
                  <a:ea typeface="Roboto regular" panose="02000000000000000000" pitchFamily="2" charset="0"/>
                </a:rPr>
                <a:t>RzecznikFinansowy</a:t>
              </a:r>
              <a:endParaRPr lang="pl-PL" sz="1425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324" y="5683582"/>
              <a:ext cx="161820" cy="337125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5123900"/>
              <a:ext cx="312796" cy="305522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4582662"/>
              <a:ext cx="316590" cy="312682"/>
            </a:xfrm>
            <a:prstGeom prst="rect">
              <a:avLst/>
            </a:prstGeom>
          </p:spPr>
        </p:pic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" y="1803733"/>
            <a:ext cx="2678408" cy="8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69473" y="983277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CZYM BĘDZIEMY MÓWIĆ?</a:t>
            </a:r>
          </a:p>
        </p:txBody>
      </p:sp>
      <p:sp>
        <p:nvSpPr>
          <p:cNvPr id="8" name="Prostokąt 7"/>
          <p:cNvSpPr/>
          <p:nvPr/>
        </p:nvSpPr>
        <p:spPr>
          <a:xfrm>
            <a:off x="397262" y="99343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2" name="Grupa 1"/>
          <p:cNvGrpSpPr/>
          <p:nvPr/>
        </p:nvGrpSpPr>
        <p:grpSpPr>
          <a:xfrm>
            <a:off x="1702635" y="2417678"/>
            <a:ext cx="7205107" cy="2278479"/>
            <a:chOff x="1487565" y="1576265"/>
            <a:chExt cx="6694299" cy="3089213"/>
          </a:xfrm>
        </p:grpSpPr>
        <p:sp>
          <p:nvSpPr>
            <p:cNvPr id="9" name="Prostokąt 8"/>
            <p:cNvSpPr/>
            <p:nvPr/>
          </p:nvSpPr>
          <p:spPr>
            <a:xfrm>
              <a:off x="1487565" y="1576265"/>
              <a:ext cx="5442230" cy="68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PORADNICTWO RZECZNIKA FINANSOWEGO</a:t>
              </a: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343360" y="3135848"/>
              <a:ext cx="5442230" cy="624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915462" y="2356057"/>
              <a:ext cx="5442230" cy="624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2311738" y="3976949"/>
              <a:ext cx="5870126" cy="68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POSTĘPOWANIA </a:t>
              </a:r>
              <a:r>
                <a:rPr lang="pl-PL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POLUBOWNE PRZY RZECZNIKU FINANSOWYM</a:t>
              </a:r>
              <a:endPara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-3102144" y="2420828"/>
            <a:ext cx="5305402" cy="2289366"/>
            <a:chOff x="-4170275" y="1541562"/>
            <a:chExt cx="7073869" cy="3052488"/>
          </a:xfrm>
        </p:grpSpPr>
        <p:grpSp>
          <p:nvGrpSpPr>
            <p:cNvPr id="16" name="Grupa 15"/>
            <p:cNvGrpSpPr/>
            <p:nvPr/>
          </p:nvGrpSpPr>
          <p:grpSpPr>
            <a:xfrm>
              <a:off x="0" y="1541562"/>
              <a:ext cx="1625474" cy="692292"/>
              <a:chOff x="-769651" y="3323771"/>
              <a:chExt cx="1373093" cy="929655"/>
            </a:xfrm>
            <a:solidFill>
              <a:srgbClr val="F0F0F0"/>
            </a:solidFill>
          </p:grpSpPr>
          <p:sp>
            <p:nvSpPr>
              <p:cNvPr id="38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38"/>
              <p:cNvSpPr/>
              <p:nvPr/>
            </p:nvSpPr>
            <p:spPr>
              <a:xfrm>
                <a:off x="-769651" y="3323771"/>
                <a:ext cx="83200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/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-1" y="3115026"/>
              <a:ext cx="2501939" cy="692292"/>
              <a:chOff x="-1510031" y="3323772"/>
              <a:chExt cx="2113473" cy="929654"/>
            </a:xfrm>
            <a:solidFill>
              <a:srgbClr val="F0F0F0"/>
            </a:solidFill>
          </p:grpSpPr>
          <p:sp>
            <p:nvSpPr>
              <p:cNvPr id="36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rostokąt 36"/>
              <p:cNvSpPr/>
              <p:nvPr/>
            </p:nvSpPr>
            <p:spPr>
              <a:xfrm>
                <a:off x="-1510031" y="3323772"/>
                <a:ext cx="151003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/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0" y="3901758"/>
              <a:ext cx="2903594" cy="692292"/>
              <a:chOff x="-1849323" y="3323772"/>
              <a:chExt cx="2452765" cy="929654"/>
            </a:xfrm>
            <a:solidFill>
              <a:srgbClr val="F0F0F0"/>
            </a:solidFill>
          </p:grpSpPr>
          <p:sp>
            <p:nvSpPr>
              <p:cNvPr id="34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-1849323" y="3323772"/>
                <a:ext cx="1849323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/>
              </a:p>
            </p:txBody>
          </p:sp>
        </p:grpSp>
        <p:grpSp>
          <p:nvGrpSpPr>
            <p:cNvPr id="19" name="Grupa 18"/>
            <p:cNvGrpSpPr/>
            <p:nvPr/>
          </p:nvGrpSpPr>
          <p:grpSpPr>
            <a:xfrm>
              <a:off x="0" y="2328294"/>
              <a:ext cx="2027130" cy="692292"/>
              <a:chOff x="-1108944" y="3323772"/>
              <a:chExt cx="1712386" cy="929654"/>
            </a:xfrm>
            <a:solidFill>
              <a:srgbClr val="F0F0F0"/>
            </a:solidFill>
          </p:grpSpPr>
          <p:sp>
            <p:nvSpPr>
              <p:cNvPr id="32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-1108944" y="3323772"/>
                <a:ext cx="1108942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350"/>
              </a:p>
            </p:txBody>
          </p:sp>
        </p:grpSp>
        <p:sp>
          <p:nvSpPr>
            <p:cNvPr id="22" name="Prostokąt 21"/>
            <p:cNvSpPr/>
            <p:nvPr/>
          </p:nvSpPr>
          <p:spPr>
            <a:xfrm>
              <a:off x="-4170275" y="1576265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01.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-3314480" y="3135847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03.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-3705802" y="2356057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02.</a:t>
              </a: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-2850008" y="3915638"/>
              <a:ext cx="544223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725"/>
                </a:spcAft>
                <a:buSzPct val="350000"/>
              </a:pPr>
              <a:r>
                <a:rPr lang="pl-PL" b="1" dirty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04.</a:t>
              </a:r>
            </a:p>
          </p:txBody>
        </p:sp>
      </p:grpSp>
      <p:pic>
        <p:nvPicPr>
          <p:cNvPr id="40" name="Obraz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20" y="1117338"/>
            <a:ext cx="1680680" cy="551333"/>
          </a:xfrm>
          <a:prstGeom prst="rect">
            <a:avLst/>
          </a:prstGeom>
        </p:spPr>
      </p:pic>
      <p:sp>
        <p:nvSpPr>
          <p:cNvPr id="53" name="Pagon 35"/>
          <p:cNvSpPr/>
          <p:nvPr/>
        </p:nvSpPr>
        <p:spPr>
          <a:xfrm>
            <a:off x="1317045" y="4812345"/>
            <a:ext cx="1329440" cy="519219"/>
          </a:xfrm>
          <a:custGeom>
            <a:avLst/>
            <a:gdLst>
              <a:gd name="connsiteX0" fmla="*/ 0 w 219075"/>
              <a:gd name="connsiteY0" fmla="*/ 0 h 432000"/>
              <a:gd name="connsiteX1" fmla="*/ 109538 w 219075"/>
              <a:gd name="connsiteY1" fmla="*/ 0 h 432000"/>
              <a:gd name="connsiteX2" fmla="*/ 219075 w 219075"/>
              <a:gd name="connsiteY2" fmla="*/ 216000 h 432000"/>
              <a:gd name="connsiteX3" fmla="*/ 109538 w 219075"/>
              <a:gd name="connsiteY3" fmla="*/ 432000 h 432000"/>
              <a:gd name="connsiteX4" fmla="*/ 0 w 219075"/>
              <a:gd name="connsiteY4" fmla="*/ 432000 h 432000"/>
              <a:gd name="connsiteX5" fmla="*/ 109538 w 219075"/>
              <a:gd name="connsiteY5" fmla="*/ 216000 h 432000"/>
              <a:gd name="connsiteX6" fmla="*/ 0 w 219075"/>
              <a:gd name="connsiteY6" fmla="*/ 0 h 432000"/>
              <a:gd name="connsiteX0" fmla="*/ 58097 w 277172"/>
              <a:gd name="connsiteY0" fmla="*/ 0 h 432000"/>
              <a:gd name="connsiteX1" fmla="*/ 167635 w 277172"/>
              <a:gd name="connsiteY1" fmla="*/ 0 h 432000"/>
              <a:gd name="connsiteX2" fmla="*/ 277172 w 277172"/>
              <a:gd name="connsiteY2" fmla="*/ 216000 h 432000"/>
              <a:gd name="connsiteX3" fmla="*/ 167635 w 277172"/>
              <a:gd name="connsiteY3" fmla="*/ 432000 h 432000"/>
              <a:gd name="connsiteX4" fmla="*/ 58097 w 277172"/>
              <a:gd name="connsiteY4" fmla="*/ 432000 h 432000"/>
              <a:gd name="connsiteX5" fmla="*/ 0 w 277172"/>
              <a:gd name="connsiteY5" fmla="*/ 221479 h 432000"/>
              <a:gd name="connsiteX6" fmla="*/ 58097 w 277172"/>
              <a:gd name="connsiteY6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172" h="432000">
                <a:moveTo>
                  <a:pt x="58097" y="0"/>
                </a:moveTo>
                <a:lnTo>
                  <a:pt x="167635" y="0"/>
                </a:lnTo>
                <a:lnTo>
                  <a:pt x="277172" y="216000"/>
                </a:lnTo>
                <a:lnTo>
                  <a:pt x="167635" y="432000"/>
                </a:lnTo>
                <a:lnTo>
                  <a:pt x="58097" y="432000"/>
                </a:lnTo>
                <a:lnTo>
                  <a:pt x="0" y="221479"/>
                </a:lnTo>
                <a:lnTo>
                  <a:pt x="58097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schemeClr val="tx1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25561" y="4812345"/>
            <a:ext cx="1827809" cy="51921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55" name="Prostokąt 54"/>
          <p:cNvSpPr/>
          <p:nvPr/>
        </p:nvSpPr>
        <p:spPr>
          <a:xfrm>
            <a:off x="-2111944" y="4822755"/>
            <a:ext cx="45437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725"/>
              </a:spcAft>
              <a:buSzPct val="350000"/>
            </a:pPr>
            <a:r>
              <a:rPr lang="pl-PL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05.</a:t>
            </a:r>
            <a:endParaRPr lang="pl-PL" b="1" dirty="0">
              <a:solidFill>
                <a:srgbClr val="0F7EC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2896044" y="4747576"/>
            <a:ext cx="47356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725"/>
              </a:spcAft>
              <a:buSzPct val="350000"/>
            </a:pPr>
            <a:r>
              <a:rPr lang="pl-PL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ISTOTNE </a:t>
            </a: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POGLĄDY RZECZNIKA FINANSOWEGO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56489" y="3569904"/>
            <a:ext cx="40703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725"/>
              </a:spcAft>
              <a:buSzPct val="350000"/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INTERWENCJE RZECZNIKA FINANSOWEGO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026292" y="2954686"/>
            <a:ext cx="41729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725"/>
              </a:spcAft>
              <a:buSzPct val="350000"/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POSTĘPOWANIE REKLAMACYJNE W BANKU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64071" y="477380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PORADNICTWO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64071" y="681079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Pierwsza pomoc w razie problemów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91860" y="585126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41" y="502838"/>
            <a:ext cx="1368260" cy="448847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72085" y="5485258"/>
            <a:ext cx="77877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Ważne! Nie jest możliwe przesłanie umowy do Rzecznika do analizy pod kątem abuzywności jej zapisów bez uprzedniego wyczerpania procedury reklamacyjnej.</a:t>
            </a:r>
          </a:p>
          <a:p>
            <a:pPr algn="ctr"/>
            <a:r>
              <a:rPr lang="pl-PL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Tylko w ramach akcji z RPO, w wybranych miastach, eksperci analizują pojedyncze umowy.</a:t>
            </a:r>
          </a:p>
        </p:txBody>
      </p:sp>
      <p:sp>
        <p:nvSpPr>
          <p:cNvPr id="8" name="Prostokąt 7"/>
          <p:cNvSpPr/>
          <p:nvPr/>
        </p:nvSpPr>
        <p:spPr>
          <a:xfrm>
            <a:off x="776516" y="4363281"/>
            <a:ext cx="7924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Porady telefoniczne to często pierwszy kontakt z Rzecznikiem Finansowym. Podpowiadamy jakie są uprawnienia klienta, co warto napisać w reklamacji i zachęcamy do dalszej walki o swoje prawa.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59" y="1795554"/>
            <a:ext cx="6540354" cy="1999748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7161335" y="1884419"/>
            <a:ext cx="1982666" cy="1907264"/>
            <a:chOff x="9548446" y="1369558"/>
            <a:chExt cx="2643555" cy="2543019"/>
          </a:xfrm>
        </p:grpSpPr>
        <p:sp>
          <p:nvSpPr>
            <p:cNvPr id="2" name="Prostokąt zaokrąglony 1"/>
            <p:cNvSpPr/>
            <p:nvPr/>
          </p:nvSpPr>
          <p:spPr>
            <a:xfrm>
              <a:off x="9548446" y="1369558"/>
              <a:ext cx="2514600" cy="25430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9662747" y="2175747"/>
              <a:ext cx="252925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5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tyle porad udzielili eksperci Rzecznika </a:t>
              </a:r>
              <a:r>
                <a:rPr lang="pl-PL" sz="1350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F</a:t>
              </a:r>
              <a:r>
                <a:rPr lang="pl-PL" sz="135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inansowego w 2016 przez telefon, e-mail i profil na </a:t>
              </a:r>
              <a:r>
                <a:rPr lang="pl-PL" sz="1350" dirty="0" err="1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F</a:t>
              </a:r>
              <a:r>
                <a:rPr lang="pl-PL" sz="1350" dirty="0" err="1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aceobooku</a:t>
              </a:r>
              <a:r>
                <a:rPr lang="pl-PL" sz="135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*</a:t>
              </a:r>
              <a:endPara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  <a:p>
              <a:r>
                <a:rPr lang="pl-PL" sz="900" i="1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*wstępne dane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9851631" y="1369558"/>
              <a:ext cx="21484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ok. </a:t>
              </a:r>
              <a:r>
                <a:rPr lang="pl-PL" sz="33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24 </a:t>
              </a:r>
              <a:r>
                <a:rPr lang="pl-PL" sz="330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291562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PROCEDURA REKLAMCYJNA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44855" y="399308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398672"/>
            <a:ext cx="1368260" cy="44884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76" y="1372842"/>
            <a:ext cx="9007783" cy="1014413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399283" y="2777473"/>
            <a:ext cx="79243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Jak należy sformułować reklamację?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17065" y="479012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Warunek konieczny do podjęcia działań przez Rzecznika Finansowego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44855" y="3529173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65104" y="5956106"/>
            <a:ext cx="78715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trzeba składać kilku reklamacji dotyczących różnych zapisów w umowie. </a:t>
            </a:r>
          </a:p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jednej reklamacji można zawrzeć wszystkie zastrzeżenia do treści umowy.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72068" y="3312471"/>
            <a:ext cx="8657631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ts val="1650"/>
              </a:lnSpc>
              <a:buSzPct val="350000"/>
              <a:buBlip>
                <a:blip r:embed="rId5"/>
              </a:buBlip>
            </a:pP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ma konieczności precyzyjnego wyliczania wysokości roszczenia. Wystarczą ogólne sformułowania np. „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Kwestionuję zgodność z prawem klauzul </a:t>
            </a:r>
            <a:r>
              <a:rPr lang="pl-PL" sz="1600" i="1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przeliczeniowych/modyfikacyjnych/indeksacyjnych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„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Uważam, że w umowie nie wpisano jasnego sposobu przeliczenia kursów walutowych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„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umowie nie wskazano, jakie bank stosuje </a:t>
            </a:r>
            <a:r>
              <a:rPr lang="pl-PL" sz="1600" i="1" dirty="0" err="1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spready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jak je wylicza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>
              <a:lnSpc>
                <a:spcPts val="1650"/>
              </a:lnSpc>
              <a:buSzPct val="350000"/>
            </a:pP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5"/>
              </a:buBlip>
            </a:pP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sformułowaniu konkretnych zastrzeżeń może być przydatna lektura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Raportu Rzecznika Finansowego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czerwca 2016 r., dotyczącego kwestii budzących wątpliwości Rzecznika w związku z umowami kredytów indeksowanych/denominowanych do walut obcych – dostępny na stronie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https://rf.gov.pl/pdf/Raport_RF_Kredyty_walutowe.pdf</a:t>
            </a: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17066" y="350529"/>
            <a:ext cx="6597265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PRZYKŁADOWA REKLAMCJA</a:t>
            </a:r>
            <a:endParaRPr lang="pl-PL" sz="24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44855" y="458275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457639"/>
            <a:ext cx="1368260" cy="44884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17065" y="537979"/>
            <a:ext cx="6597265" cy="46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Reklamacja może być napisana odręcznie, w prostych słowach, bez przywołania aktów prawnych</a:t>
            </a:r>
            <a:endParaRPr lang="pl-PL" sz="1350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44855" y="3529173"/>
            <a:ext cx="74656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0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30" y="1173751"/>
            <a:ext cx="7633677" cy="52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23073" y="664850"/>
            <a:ext cx="68616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MOŻE WYGLĄDAĆ KLAUZULA WALORYZACYJNA?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50862" y="772596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06" y="771960"/>
            <a:ext cx="1368260" cy="4488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23073" y="4270501"/>
            <a:ext cx="78715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zakresie ustalania wysokości raty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81876" y="895971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Bez wprowadzania do umowy tzw. </a:t>
            </a:r>
            <a:r>
              <a:rPr lang="pl-PL" sz="1350" dirty="0" err="1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spreadu</a:t>
            </a: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2" y="4797180"/>
            <a:ext cx="8364008" cy="84748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55" y="2392426"/>
            <a:ext cx="8807673" cy="1674561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23073" y="2007327"/>
            <a:ext cx="78715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zakresie ustalania kwoty kredytu</a:t>
            </a:r>
          </a:p>
        </p:txBody>
      </p:sp>
    </p:spTree>
    <p:extLst>
      <p:ext uri="{BB962C8B-B14F-4D97-AF65-F5344CB8AC3E}">
        <p14:creationId xmlns:p14="http://schemas.microsoft.com/office/powerpoint/2010/main" val="7861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44280" y="660428"/>
            <a:ext cx="68616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WYGLĄDAJĄ KLAUZULE WALORYZACYJNE?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72069" y="768174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767538"/>
            <a:ext cx="1368260" cy="44884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23073" y="3772936"/>
            <a:ext cx="78715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zakresie ustalania wysokości raty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03083" y="891549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Wprowadzające do umowy tzw. </a:t>
            </a:r>
            <a:r>
              <a:rPr lang="pl-PL" sz="1350" dirty="0" err="1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spread</a:t>
            </a: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23073" y="2007327"/>
            <a:ext cx="78715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zakresie ustalania kwoty kredytu</a:t>
            </a:r>
          </a:p>
        </p:txBody>
      </p:sp>
      <p:sp>
        <p:nvSpPr>
          <p:cNvPr id="3" name="Prostokąt 2"/>
          <p:cNvSpPr/>
          <p:nvPr/>
        </p:nvSpPr>
        <p:spPr>
          <a:xfrm>
            <a:off x="792531" y="5386902"/>
            <a:ext cx="7999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Przykładowe klauzule wpisane do Rejestru Klauzul Niedozwolonych </a:t>
            </a:r>
            <a:r>
              <a:rPr lang="pl-PL" sz="1200" i="1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https://uokik.gov.pl/rejestr_klauzul_niedozwolonych2.php</a:t>
            </a:r>
            <a:r>
              <a:rPr lang="pl-PL" sz="12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72069" y="2181589"/>
            <a:ext cx="8505231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3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Kredyt jest indeksowany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CHF/USD/EUR, po przeliczeniu wypłaconej kwoty zgodnie z 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kursem kupna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CHF/USD/EUR według Tabeli Kursów Walut Obcych obowiązującej w Banku Millennium w dniu uruchomienia kredytu lub transzy.”</a:t>
            </a:r>
          </a:p>
          <a:p>
            <a:pPr hangingPunct="0"/>
            <a:endParaRPr lang="pl-PL" sz="13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l-PL" sz="1200" i="1" dirty="0">
                <a:solidFill>
                  <a:prstClr val="black"/>
                </a:solidFill>
              </a:rPr>
              <a:t>Klauzula nr 3178, wyrok SOKIK z 14 grudnia 2010 r. (Sygn. Akt XVII </a:t>
            </a:r>
            <a:r>
              <a:rPr lang="pl-PL" sz="1200" i="1" dirty="0" err="1">
                <a:solidFill>
                  <a:prstClr val="black"/>
                </a:solidFill>
              </a:rPr>
              <a:t>AmC</a:t>
            </a:r>
            <a:r>
              <a:rPr lang="pl-PL" sz="1200" i="1" dirty="0">
                <a:solidFill>
                  <a:prstClr val="black"/>
                </a:solidFill>
              </a:rPr>
              <a:t> 426/09)</a:t>
            </a:r>
            <a:endParaRPr lang="pl-PL" altLang="pl-PL" sz="1350" dirty="0">
              <a:solidFill>
                <a:prstClr val="black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99284" y="3922978"/>
            <a:ext cx="8505231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buSzPct val="350000"/>
            </a:pPr>
            <a:endParaRPr lang="pl-PL" sz="13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"W przypadku 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kredytu indeksowanego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kursem waluty obcej kwota raty spłaty obliczona jest według 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kursu sprzedaży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dewiz, obowiązującego w Banku na podstawie obowiązującej w Banku Tabeli Kursów Walut Obcych z dnia spłaty.”</a:t>
            </a:r>
          </a:p>
          <a:p>
            <a:pPr hangingPunct="0"/>
            <a:endParaRPr lang="pl-PL" sz="135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l-PL" sz="1200" i="1" dirty="0"/>
              <a:t>Klauzula nr 3179, wyrok SOKIK z 14 grudnia 2010 r. (Sygn. Akt XVII </a:t>
            </a:r>
            <a:r>
              <a:rPr lang="pl-PL" sz="1200" i="1" dirty="0" err="1"/>
              <a:t>AmC</a:t>
            </a:r>
            <a:r>
              <a:rPr lang="pl-PL" sz="1200" i="1" dirty="0"/>
              <a:t> 426/09)</a:t>
            </a:r>
          </a:p>
        </p:txBody>
      </p:sp>
    </p:spTree>
    <p:extLst>
      <p:ext uri="{BB962C8B-B14F-4D97-AF65-F5344CB8AC3E}">
        <p14:creationId xmlns:p14="http://schemas.microsoft.com/office/powerpoint/2010/main" val="5226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44280" y="451658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24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INTERWENCJE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72069" y="559404"/>
            <a:ext cx="54428" cy="467591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558768"/>
            <a:ext cx="1368260" cy="448847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26497" y="2948988"/>
            <a:ext cx="6563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Dopiero na tym etapie postępowania, eksperci Rzecznika Finansowego </a:t>
            </a:r>
            <a:r>
              <a:rPr lang="pl-PL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szczegółowo analizują umowę kredytową </a:t>
            </a:r>
            <a:r>
              <a:rPr lang="pl-PL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 w piśmie przedstawiają argumenty za uznaniem niektórych postanowień za abuzywne.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9" y="1195065"/>
            <a:ext cx="8147782" cy="1267897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99285" y="4134530"/>
            <a:ext cx="5922384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336947">
              <a:lnSpc>
                <a:spcPts val="1650"/>
              </a:lnSpc>
              <a:buSzPct val="350000"/>
              <a:buBlip>
                <a:blip r:embed="rId5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odpowiedzi bank przedstawia swoje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argumenty</a:t>
            </a:r>
          </a:p>
          <a:p>
            <a:pPr>
              <a:lnSpc>
                <a:spcPts val="1650"/>
              </a:lnSpc>
              <a:buSzPct val="350000"/>
            </a:pP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lnSpc>
                <a:spcPts val="1650"/>
              </a:lnSpc>
              <a:buSzPct val="350000"/>
              <a:buBlip>
                <a:blip r:embed="rId5"/>
              </a:buBlip>
            </a:pP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nie ma obowiązku postępowania zgodnie ze stanowiskiem przedstawionym przez Rzecznika Finansowego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50286" y="5776924"/>
            <a:ext cx="78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Nawet jeśli bank nie zmieni decyzji na skutek postępowania interwencyjnego, to warto je podjąć, żeby poznać zastrzeżenia ekspertów Rzecznika Finansowego do umowy.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44279" y="639108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Tryb postępowania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7246215" y="3283725"/>
            <a:ext cx="1805489" cy="1701609"/>
            <a:chOff x="7114331" y="3000077"/>
            <a:chExt cx="1805489" cy="1701609"/>
          </a:xfrm>
        </p:grpSpPr>
        <p:sp>
          <p:nvSpPr>
            <p:cNvPr id="3" name="Prostokąt zaokrąglony 2"/>
            <p:cNvSpPr/>
            <p:nvPr/>
          </p:nvSpPr>
          <p:spPr>
            <a:xfrm>
              <a:off x="7114331" y="3000077"/>
              <a:ext cx="1669185" cy="17016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7168758" y="3595636"/>
              <a:ext cx="175106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50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TYLE WNIOSKÓW O INTERWENCJĘ PRZYJĄŁ RZECZNIK FINANSOWY W 2016*</a:t>
              </a:r>
            </a:p>
            <a:p>
              <a:r>
                <a:rPr lang="pl-PL" sz="900" i="1" dirty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*wstępne dane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250246" y="3000077"/>
              <a:ext cx="161131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330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17 000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6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572058" y="681318"/>
            <a:ext cx="66887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5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POSTĘPOWANIA POLUBOWNE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99848" y="787910"/>
            <a:ext cx="54428" cy="621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17" y="787910"/>
            <a:ext cx="1368260" cy="448847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72058" y="852028"/>
            <a:ext cx="65972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pl-PL" sz="135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Nowe uprawnienie, istotne wyzwania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48632" y="5401854"/>
            <a:ext cx="7793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Występując do Rzecznika Finansowego z wnioskiem o postępowania interwencyjne lub polubowne warto mieć świadomość różnic w między tymi trybami.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3" y="1846385"/>
            <a:ext cx="87626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69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846</Words>
  <Application>Microsoft Office PowerPoint</Application>
  <PresentationFormat>Pokaz na ekranie (4:3)</PresentationFormat>
  <Paragraphs>113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Arial </vt:lpstr>
      <vt:lpstr>Calibri</vt:lpstr>
      <vt:lpstr>Roboto Condensed</vt:lpstr>
      <vt:lpstr>Times New Roman</vt:lpstr>
      <vt:lpstr>Roboto regular</vt:lpstr>
      <vt:lpstr>Calibri Light</vt:lpstr>
      <vt:lpstr>Arial</vt:lpstr>
      <vt:lpstr>Motyw pakietu Office</vt:lpstr>
      <vt:lpstr>1_Motyw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Marcin Jaworski</cp:lastModifiedBy>
  <cp:revision>182</cp:revision>
  <cp:lastPrinted>2017-02-07T10:58:37Z</cp:lastPrinted>
  <dcterms:created xsi:type="dcterms:W3CDTF">2016-09-21T13:32:33Z</dcterms:created>
  <dcterms:modified xsi:type="dcterms:W3CDTF">2017-04-07T08:14:04Z</dcterms:modified>
</cp:coreProperties>
</file>