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1"/>
  </p:notesMasterIdLst>
  <p:sldIdLst>
    <p:sldId id="450" r:id="rId2"/>
    <p:sldId id="663" r:id="rId3"/>
    <p:sldId id="669" r:id="rId4"/>
    <p:sldId id="668" r:id="rId5"/>
    <p:sldId id="670" r:id="rId6"/>
    <p:sldId id="664" r:id="rId7"/>
    <p:sldId id="641" r:id="rId8"/>
    <p:sldId id="671" r:id="rId9"/>
    <p:sldId id="636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a Labrada" initials="AL" lastIdx="1" clrIdx="0"/>
  <p:cmAuthor id="1" name="Eric Arndt" initials="EA" lastIdx="20" clrIdx="1"/>
  <p:cmAuthor id="2" name="Fred Brewer" initials="FB" lastIdx="14" clrIdx="2"/>
  <p:cmAuthor id="3" name="Caroline Fisher" initials="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  <a:srgbClr val="C4D600"/>
    <a:srgbClr val="00AFD7"/>
    <a:srgbClr val="888B8D"/>
    <a:srgbClr val="33CC33"/>
    <a:srgbClr val="FFFFFF"/>
    <a:srgbClr val="0A9047"/>
    <a:srgbClr val="1C4D7D"/>
    <a:srgbClr val="54B948"/>
    <a:srgbClr val="F1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1" autoAdjust="0"/>
    <p:restoredTop sz="93563" autoAdjust="0"/>
  </p:normalViewPr>
  <p:slideViewPr>
    <p:cSldViewPr snapToObjects="1">
      <p:cViewPr>
        <p:scale>
          <a:sx n="90" d="100"/>
          <a:sy n="90" d="100"/>
        </p:scale>
        <p:origin x="-1469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80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ED45B-6393-44B6-A084-AB721796312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6A4F0F4-F5AF-43EB-A916-20C8932D1929}">
      <dgm:prSet phldrT="[Tekst]"/>
      <dgm:spPr/>
      <dgm:t>
        <a:bodyPr/>
        <a:lstStyle/>
        <a:p>
          <a:r>
            <a:rPr lang="hu-HU" dirty="0" smtClean="0">
              <a:latin typeface="Calibri" panose="020F0502020204030204" pitchFamily="34" charset="0"/>
              <a:cs typeface="Calibri" panose="020F0502020204030204" pitchFamily="34" charset="0"/>
            </a:rPr>
            <a:t>INTEGRACJA WSPARCIA JEST WARTOŚCIĄ DODANĄ</a:t>
          </a:r>
        </a:p>
        <a:p>
          <a:r>
            <a:rPr lang="hu-HU" dirty="0" smtClean="0">
              <a:latin typeface="Calibri" panose="020F0502020204030204" pitchFamily="34" charset="0"/>
              <a:cs typeface="Calibri" panose="020F0502020204030204" pitchFamily="34" charset="0"/>
            </a:rPr>
            <a:t> zintegrowane wsparcie działa lepiej niż suma usług mieszkaniowych, zatrudnieniowych i integracyjnych</a:t>
          </a:r>
        </a:p>
        <a:p>
          <a:r>
            <a:rPr lang="hu-HU" dirty="0" smtClean="0">
              <a:latin typeface="Calibri" panose="020F0502020204030204" pitchFamily="34" charset="0"/>
              <a:cs typeface="Calibri" panose="020F0502020204030204" pitchFamily="34" charset="0"/>
            </a:rPr>
            <a:t>pozwala na uzyskanie efektu w skomplikowanych sytuacjach życiowych</a:t>
          </a: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AA9D41-F3FA-4FF4-BF34-9252C9A006D0}" type="parTrans" cxnId="{DDF9F614-ACB4-4173-A348-2C5B31B12CDC}">
      <dgm:prSet/>
      <dgm:spPr/>
      <dgm:t>
        <a:bodyPr/>
        <a:lstStyle/>
        <a:p>
          <a:endParaRPr lang="pl-PL"/>
        </a:p>
      </dgm:t>
    </dgm:pt>
    <dgm:pt modelId="{3A445248-4ACC-43D4-8B13-24F18C20AD10}" type="sibTrans" cxnId="{DDF9F614-ACB4-4173-A348-2C5B31B12CDC}">
      <dgm:prSet/>
      <dgm:spPr/>
      <dgm:t>
        <a:bodyPr/>
        <a:lstStyle/>
        <a:p>
          <a:endParaRPr lang="pl-PL"/>
        </a:p>
      </dgm:t>
    </dgm:pt>
    <dgm:pt modelId="{78435099-0442-4544-B0A3-9C2938D08D9E}">
      <dgm:prSet phldrT="[Tekst]"/>
      <dgm:spPr/>
      <dgm:t>
        <a:bodyPr/>
        <a:lstStyle/>
        <a:p>
          <a:r>
            <a:rPr lang="hu-HU" dirty="0" smtClean="0">
              <a:latin typeface="Calibri" panose="020F0502020204030204" pitchFamily="34" charset="0"/>
              <a:cs typeface="Calibri" panose="020F0502020204030204" pitchFamily="34" charset="0"/>
            </a:rPr>
            <a:t>jeden podmiot odpowiedziany za integrację różnych form wsparcia </a:t>
          </a: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C2CA5D-6A9D-43FB-9A63-15672B096AFD}" type="parTrans" cxnId="{C318303B-698F-4F34-A300-FB8FD1414DE2}">
      <dgm:prSet/>
      <dgm:spPr/>
      <dgm:t>
        <a:bodyPr/>
        <a:lstStyle/>
        <a:p>
          <a:endParaRPr lang="pl-PL"/>
        </a:p>
      </dgm:t>
    </dgm:pt>
    <dgm:pt modelId="{E38A4B62-9895-44D6-AEAD-D5BDFD39467D}" type="sibTrans" cxnId="{C318303B-698F-4F34-A300-FB8FD1414DE2}">
      <dgm:prSet/>
      <dgm:spPr/>
      <dgm:t>
        <a:bodyPr/>
        <a:lstStyle/>
        <a:p>
          <a:endParaRPr lang="pl-PL"/>
        </a:p>
      </dgm:t>
    </dgm:pt>
    <dgm:pt modelId="{402688CD-F667-4DBD-981A-A2C63FEE95EF}">
      <dgm:prSet phldrT="[Tekst]"/>
      <dgm:spPr/>
      <dgm:t>
        <a:bodyPr/>
        <a:lstStyle/>
        <a:p>
          <a:r>
            <a:rPr lang="hu-HU" dirty="0" smtClean="0">
              <a:latin typeface="Calibri" panose="020F0502020204030204" pitchFamily="34" charset="0"/>
              <a:cs typeface="Calibri" panose="020F0502020204030204" pitchFamily="34" charset="0"/>
            </a:rPr>
            <a:t>samodzielne dostarczanie lub nadzór i ewaluacja dostarczanych usług </a:t>
          </a: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028FDE-D984-4811-88CB-635D6C218D18}" type="parTrans" cxnId="{2E0EAC51-8521-4A61-9AE1-596FCAE50145}">
      <dgm:prSet/>
      <dgm:spPr/>
      <dgm:t>
        <a:bodyPr/>
        <a:lstStyle/>
        <a:p>
          <a:endParaRPr lang="pl-PL"/>
        </a:p>
      </dgm:t>
    </dgm:pt>
    <dgm:pt modelId="{A827E8AC-3DE4-4A49-8ACC-89FC5514DB9D}" type="sibTrans" cxnId="{2E0EAC51-8521-4A61-9AE1-596FCAE50145}">
      <dgm:prSet/>
      <dgm:spPr/>
      <dgm:t>
        <a:bodyPr/>
        <a:lstStyle/>
        <a:p>
          <a:endParaRPr lang="pl-PL"/>
        </a:p>
      </dgm:t>
    </dgm:pt>
    <dgm:pt modelId="{93886846-CD27-4091-835D-30094BD103E5}" type="pres">
      <dgm:prSet presAssocID="{F0EED45B-6393-44B6-A084-AB72179631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7068A5-C3F9-4194-BBA9-0A3F7EAD8D4A}" type="pres">
      <dgm:prSet presAssocID="{76A4F0F4-F5AF-43EB-A916-20C8932D1929}" presName="centerShape" presStyleLbl="node0" presStyleIdx="0" presStyleCnt="1" custScaleX="158416" custScaleY="148489"/>
      <dgm:spPr/>
      <dgm:t>
        <a:bodyPr/>
        <a:lstStyle/>
        <a:p>
          <a:endParaRPr lang="pl-PL"/>
        </a:p>
      </dgm:t>
    </dgm:pt>
    <dgm:pt modelId="{F2E38902-889D-45D0-9B51-1F76CD4A277D}" type="pres">
      <dgm:prSet presAssocID="{34C2CA5D-6A9D-43FB-9A63-15672B096AFD}" presName="parTrans" presStyleLbl="bgSibTrans2D1" presStyleIdx="0" presStyleCnt="2"/>
      <dgm:spPr/>
      <dgm:t>
        <a:bodyPr/>
        <a:lstStyle/>
        <a:p>
          <a:endParaRPr lang="pl-PL"/>
        </a:p>
      </dgm:t>
    </dgm:pt>
    <dgm:pt modelId="{FE133925-9087-44D4-81ED-24CB1D89A995}" type="pres">
      <dgm:prSet presAssocID="{78435099-0442-4544-B0A3-9C2938D08D9E}" presName="node" presStyleLbl="node1" presStyleIdx="0" presStyleCnt="2" custScaleX="78547" custScaleY="867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23B2C7-164D-479C-B0F3-25F450D02F4D}" type="pres">
      <dgm:prSet presAssocID="{AE028FDE-D984-4811-88CB-635D6C218D18}" presName="parTrans" presStyleLbl="bgSibTrans2D1" presStyleIdx="1" presStyleCnt="2"/>
      <dgm:spPr/>
      <dgm:t>
        <a:bodyPr/>
        <a:lstStyle/>
        <a:p>
          <a:endParaRPr lang="pl-PL"/>
        </a:p>
      </dgm:t>
    </dgm:pt>
    <dgm:pt modelId="{D2A3D7E8-27EE-41AD-842E-69CD304AE678}" type="pres">
      <dgm:prSet presAssocID="{402688CD-F667-4DBD-981A-A2C63FEE95EF}" presName="node" presStyleLbl="node1" presStyleIdx="1" presStyleCnt="2" custScaleX="74581" custScaleY="763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818E8C-11EC-4655-8854-8446DD83AB8F}" type="presOf" srcId="{F0EED45B-6393-44B6-A084-AB7217963122}" destId="{93886846-CD27-4091-835D-30094BD103E5}" srcOrd="0" destOrd="0" presId="urn:microsoft.com/office/officeart/2005/8/layout/radial4"/>
    <dgm:cxn modelId="{8E83E73F-612B-46A0-81EB-91DE3E6599C1}" type="presOf" srcId="{78435099-0442-4544-B0A3-9C2938D08D9E}" destId="{FE133925-9087-44D4-81ED-24CB1D89A995}" srcOrd="0" destOrd="0" presId="urn:microsoft.com/office/officeart/2005/8/layout/radial4"/>
    <dgm:cxn modelId="{DDF9F614-ACB4-4173-A348-2C5B31B12CDC}" srcId="{F0EED45B-6393-44B6-A084-AB7217963122}" destId="{76A4F0F4-F5AF-43EB-A916-20C8932D1929}" srcOrd="0" destOrd="0" parTransId="{2FAA9D41-F3FA-4FF4-BF34-9252C9A006D0}" sibTransId="{3A445248-4ACC-43D4-8B13-24F18C20AD10}"/>
    <dgm:cxn modelId="{07220950-1481-42F5-9EE5-5651B88E51D0}" type="presOf" srcId="{76A4F0F4-F5AF-43EB-A916-20C8932D1929}" destId="{487068A5-C3F9-4194-BBA9-0A3F7EAD8D4A}" srcOrd="0" destOrd="0" presId="urn:microsoft.com/office/officeart/2005/8/layout/radial4"/>
    <dgm:cxn modelId="{589A2959-43F8-4AB6-B89C-B4B18451AA3F}" type="presOf" srcId="{AE028FDE-D984-4811-88CB-635D6C218D18}" destId="{8523B2C7-164D-479C-B0F3-25F450D02F4D}" srcOrd="0" destOrd="0" presId="urn:microsoft.com/office/officeart/2005/8/layout/radial4"/>
    <dgm:cxn modelId="{80EE3F55-7266-45E8-A1F4-DE41941C68D3}" type="presOf" srcId="{402688CD-F667-4DBD-981A-A2C63FEE95EF}" destId="{D2A3D7E8-27EE-41AD-842E-69CD304AE678}" srcOrd="0" destOrd="0" presId="urn:microsoft.com/office/officeart/2005/8/layout/radial4"/>
    <dgm:cxn modelId="{6A101F5B-1CDB-4027-A786-2CA3D040D54B}" type="presOf" srcId="{34C2CA5D-6A9D-43FB-9A63-15672B096AFD}" destId="{F2E38902-889D-45D0-9B51-1F76CD4A277D}" srcOrd="0" destOrd="0" presId="urn:microsoft.com/office/officeart/2005/8/layout/radial4"/>
    <dgm:cxn modelId="{C318303B-698F-4F34-A300-FB8FD1414DE2}" srcId="{76A4F0F4-F5AF-43EB-A916-20C8932D1929}" destId="{78435099-0442-4544-B0A3-9C2938D08D9E}" srcOrd="0" destOrd="0" parTransId="{34C2CA5D-6A9D-43FB-9A63-15672B096AFD}" sibTransId="{E38A4B62-9895-44D6-AEAD-D5BDFD39467D}"/>
    <dgm:cxn modelId="{2E0EAC51-8521-4A61-9AE1-596FCAE50145}" srcId="{76A4F0F4-F5AF-43EB-A916-20C8932D1929}" destId="{402688CD-F667-4DBD-981A-A2C63FEE95EF}" srcOrd="1" destOrd="0" parTransId="{AE028FDE-D984-4811-88CB-635D6C218D18}" sibTransId="{A827E8AC-3DE4-4A49-8ACC-89FC5514DB9D}"/>
    <dgm:cxn modelId="{434E76A9-5CE5-4685-BA49-C0FDB3F5413C}" type="presParOf" srcId="{93886846-CD27-4091-835D-30094BD103E5}" destId="{487068A5-C3F9-4194-BBA9-0A3F7EAD8D4A}" srcOrd="0" destOrd="0" presId="urn:microsoft.com/office/officeart/2005/8/layout/radial4"/>
    <dgm:cxn modelId="{2ABA5354-054E-4FA4-AE2A-FB7CE4825EE5}" type="presParOf" srcId="{93886846-CD27-4091-835D-30094BD103E5}" destId="{F2E38902-889D-45D0-9B51-1F76CD4A277D}" srcOrd="1" destOrd="0" presId="urn:microsoft.com/office/officeart/2005/8/layout/radial4"/>
    <dgm:cxn modelId="{72DC1A3C-BFC7-4B26-B903-E568762B92AD}" type="presParOf" srcId="{93886846-CD27-4091-835D-30094BD103E5}" destId="{FE133925-9087-44D4-81ED-24CB1D89A995}" srcOrd="2" destOrd="0" presId="urn:microsoft.com/office/officeart/2005/8/layout/radial4"/>
    <dgm:cxn modelId="{63A2D687-2F75-4C5E-9715-005EF9B9967E}" type="presParOf" srcId="{93886846-CD27-4091-835D-30094BD103E5}" destId="{8523B2C7-164D-479C-B0F3-25F450D02F4D}" srcOrd="3" destOrd="0" presId="urn:microsoft.com/office/officeart/2005/8/layout/radial4"/>
    <dgm:cxn modelId="{D07A00EB-362C-4B09-8121-556C0E150392}" type="presParOf" srcId="{93886846-CD27-4091-835D-30094BD103E5}" destId="{D2A3D7E8-27EE-41AD-842E-69CD304AE67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CD26D-9DD1-415E-B1D8-8964E2CB51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E026E16-F6F8-46E1-8B16-BD12EA77C33E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l-PL" dirty="0" smtClean="0">
              <a:latin typeface="Calibri" panose="020F0502020204030204" pitchFamily="34" charset="0"/>
              <a:cs typeface="Calibri" panose="020F0502020204030204" pitchFamily="34" charset="0"/>
            </a:rPr>
            <a:t>praca</a:t>
          </a:r>
          <a:r>
            <a:rPr lang="pl-PL" dirty="0" smtClean="0"/>
            <a:t> </a:t>
          </a:r>
          <a:endParaRPr lang="pl-PL" dirty="0"/>
        </a:p>
      </dgm:t>
    </dgm:pt>
    <dgm:pt modelId="{05D0D8AF-BD80-4E28-A22C-F7A420CFBE64}" type="parTrans" cxnId="{2AD28841-2BE1-47B8-BF4B-E3B7F17A0DFB}">
      <dgm:prSet/>
      <dgm:spPr/>
      <dgm:t>
        <a:bodyPr/>
        <a:lstStyle/>
        <a:p>
          <a:endParaRPr lang="pl-PL"/>
        </a:p>
      </dgm:t>
    </dgm:pt>
    <dgm:pt modelId="{193B1994-5BDF-400D-B0CD-1A55C8FBB357}" type="sibTrans" cxnId="{2AD28841-2BE1-47B8-BF4B-E3B7F17A0DFB}">
      <dgm:prSet/>
      <dgm:spPr/>
      <dgm:t>
        <a:bodyPr/>
        <a:lstStyle/>
        <a:p>
          <a:endParaRPr lang="pl-PL"/>
        </a:p>
      </dgm:t>
    </dgm:pt>
    <dgm:pt modelId="{9CA6348A-9C10-42FC-BC9E-FA32D9D27849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l-PL" dirty="0" smtClean="0">
              <a:latin typeface="Calibri" panose="020F0502020204030204" pitchFamily="34" charset="0"/>
              <a:cs typeface="Calibri" panose="020F0502020204030204" pitchFamily="34" charset="0"/>
            </a:rPr>
            <a:t>mieszkanie</a:t>
          </a:r>
          <a:r>
            <a:rPr lang="pl-PL" dirty="0" smtClean="0"/>
            <a:t> </a:t>
          </a:r>
          <a:endParaRPr lang="pl-PL" dirty="0"/>
        </a:p>
      </dgm:t>
    </dgm:pt>
    <dgm:pt modelId="{525F735D-E20E-4410-9C03-D77C0CBFDD49}" type="parTrans" cxnId="{F0C746B9-6FEC-40F8-9435-A3E36CCBDDC2}">
      <dgm:prSet/>
      <dgm:spPr/>
      <dgm:t>
        <a:bodyPr/>
        <a:lstStyle/>
        <a:p>
          <a:endParaRPr lang="pl-PL"/>
        </a:p>
      </dgm:t>
    </dgm:pt>
    <dgm:pt modelId="{790F3A2E-299B-45E0-A5DC-56F872602FFD}" type="sibTrans" cxnId="{F0C746B9-6FEC-40F8-9435-A3E36CCBDDC2}">
      <dgm:prSet/>
      <dgm:spPr/>
      <dgm:t>
        <a:bodyPr/>
        <a:lstStyle/>
        <a:p>
          <a:endParaRPr lang="pl-PL"/>
        </a:p>
      </dgm:t>
    </dgm:pt>
    <dgm:pt modelId="{E449DD32-442F-45E3-9485-093C069B38F3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dirty="0" smtClean="0">
              <a:latin typeface="Calibri" panose="020F0502020204030204" pitchFamily="34" charset="0"/>
              <a:cs typeface="Calibri" panose="020F0502020204030204" pitchFamily="34" charset="0"/>
            </a:rPr>
            <a:t>więzi społeczne</a:t>
          </a: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96371E-09BA-42E3-8491-C55D332B5311}" type="parTrans" cxnId="{32FA1060-10DE-418A-866C-E62777931E8B}">
      <dgm:prSet/>
      <dgm:spPr/>
      <dgm:t>
        <a:bodyPr/>
        <a:lstStyle/>
        <a:p>
          <a:endParaRPr lang="pl-PL"/>
        </a:p>
      </dgm:t>
    </dgm:pt>
    <dgm:pt modelId="{0E3B3749-4140-4D80-8F88-9BBADF651AD9}" type="sibTrans" cxnId="{32FA1060-10DE-418A-866C-E62777931E8B}">
      <dgm:prSet/>
      <dgm:spPr/>
      <dgm:t>
        <a:bodyPr/>
        <a:lstStyle/>
        <a:p>
          <a:endParaRPr lang="pl-PL"/>
        </a:p>
      </dgm:t>
    </dgm:pt>
    <dgm:pt modelId="{BFFA10AA-5581-4162-9EBD-B9BD0D6BD04A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 smtClean="0">
              <a:latin typeface="Calibri" panose="020F0502020204030204" pitchFamily="34" charset="0"/>
              <a:cs typeface="Calibri" panose="020F0502020204030204" pitchFamily="34" charset="0"/>
            </a:rPr>
            <a:t>samodzielność</a:t>
          </a: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C99990-EAB7-4577-A4BD-0CCC7159BD68}" type="parTrans" cxnId="{90005CFD-123D-415E-AE53-F153385753FD}">
      <dgm:prSet/>
      <dgm:spPr/>
      <dgm:t>
        <a:bodyPr/>
        <a:lstStyle/>
        <a:p>
          <a:endParaRPr lang="pl-PL"/>
        </a:p>
      </dgm:t>
    </dgm:pt>
    <dgm:pt modelId="{27455884-0485-4BC5-9864-92514278FA76}" type="sibTrans" cxnId="{90005CFD-123D-415E-AE53-F153385753FD}">
      <dgm:prSet/>
      <dgm:spPr/>
      <dgm:t>
        <a:bodyPr/>
        <a:lstStyle/>
        <a:p>
          <a:endParaRPr lang="pl-PL"/>
        </a:p>
      </dgm:t>
    </dgm:pt>
    <dgm:pt modelId="{A70AD215-7B64-4648-BCF4-9B7A30C9B2DC}" type="pres">
      <dgm:prSet presAssocID="{C3BCD26D-9DD1-415E-B1D8-8964E2CB51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468D37-DC68-43BC-8B9A-9E4BDE474E14}" type="pres">
      <dgm:prSet presAssocID="{FE026E16-F6F8-46E1-8B16-BD12EA77C3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C027BB-AF27-4BC8-A729-27D92AB72386}" type="pres">
      <dgm:prSet presAssocID="{193B1994-5BDF-400D-B0CD-1A55C8FBB357}" presName="sibTrans" presStyleCnt="0"/>
      <dgm:spPr/>
    </dgm:pt>
    <dgm:pt modelId="{67EA9D11-18E0-4493-A880-693E152C84A5}" type="pres">
      <dgm:prSet presAssocID="{9CA6348A-9C10-42FC-BC9E-FA32D9D278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18A2BF-3DED-42C9-B13E-6F204056B172}" type="pres">
      <dgm:prSet presAssocID="{790F3A2E-299B-45E0-A5DC-56F872602FFD}" presName="sibTrans" presStyleCnt="0"/>
      <dgm:spPr/>
    </dgm:pt>
    <dgm:pt modelId="{79E97E86-42AE-4F5F-B5C7-B913BFA0B2DB}" type="pres">
      <dgm:prSet presAssocID="{E449DD32-442F-45E3-9485-093C069B38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2C2D28-B15A-4FEE-BBC3-B0ED4F924684}" type="pres">
      <dgm:prSet presAssocID="{0E3B3749-4140-4D80-8F88-9BBADF651AD9}" presName="sibTrans" presStyleCnt="0"/>
      <dgm:spPr/>
    </dgm:pt>
    <dgm:pt modelId="{DF8D2A43-B08C-44D5-A369-0E03A4717E11}" type="pres">
      <dgm:prSet presAssocID="{BFFA10AA-5581-4162-9EBD-B9BD0D6BD0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F799FFC-9C40-4F7B-B06D-3ABB666F6CFA}" type="presOf" srcId="{C3BCD26D-9DD1-415E-B1D8-8964E2CB5130}" destId="{A70AD215-7B64-4648-BCF4-9B7A30C9B2DC}" srcOrd="0" destOrd="0" presId="urn:microsoft.com/office/officeart/2005/8/layout/default"/>
    <dgm:cxn modelId="{BFF51F95-7F95-463F-B11B-B62E49223758}" type="presOf" srcId="{9CA6348A-9C10-42FC-BC9E-FA32D9D27849}" destId="{67EA9D11-18E0-4493-A880-693E152C84A5}" srcOrd="0" destOrd="0" presId="urn:microsoft.com/office/officeart/2005/8/layout/default"/>
    <dgm:cxn modelId="{E140662E-5CC3-499A-BECC-F814A66DDA20}" type="presOf" srcId="{FE026E16-F6F8-46E1-8B16-BD12EA77C33E}" destId="{C3468D37-DC68-43BC-8B9A-9E4BDE474E14}" srcOrd="0" destOrd="0" presId="urn:microsoft.com/office/officeart/2005/8/layout/default"/>
    <dgm:cxn modelId="{32FA1060-10DE-418A-866C-E62777931E8B}" srcId="{C3BCD26D-9DD1-415E-B1D8-8964E2CB5130}" destId="{E449DD32-442F-45E3-9485-093C069B38F3}" srcOrd="2" destOrd="0" parTransId="{ED96371E-09BA-42E3-8491-C55D332B5311}" sibTransId="{0E3B3749-4140-4D80-8F88-9BBADF651AD9}"/>
    <dgm:cxn modelId="{DA6377E9-A9EA-4855-91B4-76999D4FAFFC}" type="presOf" srcId="{BFFA10AA-5581-4162-9EBD-B9BD0D6BD04A}" destId="{DF8D2A43-B08C-44D5-A369-0E03A4717E11}" srcOrd="0" destOrd="0" presId="urn:microsoft.com/office/officeart/2005/8/layout/default"/>
    <dgm:cxn modelId="{90005CFD-123D-415E-AE53-F153385753FD}" srcId="{C3BCD26D-9DD1-415E-B1D8-8964E2CB5130}" destId="{BFFA10AA-5581-4162-9EBD-B9BD0D6BD04A}" srcOrd="3" destOrd="0" parTransId="{70C99990-EAB7-4577-A4BD-0CCC7159BD68}" sibTransId="{27455884-0485-4BC5-9864-92514278FA76}"/>
    <dgm:cxn modelId="{1BBB1F52-9EE0-4F42-8887-290A2B35866C}" type="presOf" srcId="{E449DD32-442F-45E3-9485-093C069B38F3}" destId="{79E97E86-42AE-4F5F-B5C7-B913BFA0B2DB}" srcOrd="0" destOrd="0" presId="urn:microsoft.com/office/officeart/2005/8/layout/default"/>
    <dgm:cxn modelId="{F0C746B9-6FEC-40F8-9435-A3E36CCBDDC2}" srcId="{C3BCD26D-9DD1-415E-B1D8-8964E2CB5130}" destId="{9CA6348A-9C10-42FC-BC9E-FA32D9D27849}" srcOrd="1" destOrd="0" parTransId="{525F735D-E20E-4410-9C03-D77C0CBFDD49}" sibTransId="{790F3A2E-299B-45E0-A5DC-56F872602FFD}"/>
    <dgm:cxn modelId="{2AD28841-2BE1-47B8-BF4B-E3B7F17A0DFB}" srcId="{C3BCD26D-9DD1-415E-B1D8-8964E2CB5130}" destId="{FE026E16-F6F8-46E1-8B16-BD12EA77C33E}" srcOrd="0" destOrd="0" parTransId="{05D0D8AF-BD80-4E28-A22C-F7A420CFBE64}" sibTransId="{193B1994-5BDF-400D-B0CD-1A55C8FBB357}"/>
    <dgm:cxn modelId="{990147F7-CF40-45C5-BD9A-846BCEA9FBAA}" type="presParOf" srcId="{A70AD215-7B64-4648-BCF4-9B7A30C9B2DC}" destId="{C3468D37-DC68-43BC-8B9A-9E4BDE474E14}" srcOrd="0" destOrd="0" presId="urn:microsoft.com/office/officeart/2005/8/layout/default"/>
    <dgm:cxn modelId="{A80B7EF9-7F07-4874-ACD1-031D3EAB66EA}" type="presParOf" srcId="{A70AD215-7B64-4648-BCF4-9B7A30C9B2DC}" destId="{32C027BB-AF27-4BC8-A729-27D92AB72386}" srcOrd="1" destOrd="0" presId="urn:microsoft.com/office/officeart/2005/8/layout/default"/>
    <dgm:cxn modelId="{18069D8B-2607-4DFA-9B19-D9C7263DE333}" type="presParOf" srcId="{A70AD215-7B64-4648-BCF4-9B7A30C9B2DC}" destId="{67EA9D11-18E0-4493-A880-693E152C84A5}" srcOrd="2" destOrd="0" presId="urn:microsoft.com/office/officeart/2005/8/layout/default"/>
    <dgm:cxn modelId="{2BE96EA8-DD1A-4C74-9186-81CF3FD290A9}" type="presParOf" srcId="{A70AD215-7B64-4648-BCF4-9B7A30C9B2DC}" destId="{8818A2BF-3DED-42C9-B13E-6F204056B172}" srcOrd="3" destOrd="0" presId="urn:microsoft.com/office/officeart/2005/8/layout/default"/>
    <dgm:cxn modelId="{0664D241-0E7E-4799-BCC5-AF6B86438361}" type="presParOf" srcId="{A70AD215-7B64-4648-BCF4-9B7A30C9B2DC}" destId="{79E97E86-42AE-4F5F-B5C7-B913BFA0B2DB}" srcOrd="4" destOrd="0" presId="urn:microsoft.com/office/officeart/2005/8/layout/default"/>
    <dgm:cxn modelId="{59BCD63D-827B-4CD0-A04F-44676984DC66}" type="presParOf" srcId="{A70AD215-7B64-4648-BCF4-9B7A30C9B2DC}" destId="{032C2D28-B15A-4FEE-BBC3-B0ED4F924684}" srcOrd="5" destOrd="0" presId="urn:microsoft.com/office/officeart/2005/8/layout/default"/>
    <dgm:cxn modelId="{641F6FE3-FA2F-4E38-ADD3-872416E9A282}" type="presParOf" srcId="{A70AD215-7B64-4648-BCF4-9B7A30C9B2DC}" destId="{DF8D2A43-B08C-44D5-A369-0E03A4717E1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068A5-C3F9-4194-BBA9-0A3F7EAD8D4A}">
      <dsp:nvSpPr>
        <dsp:cNvPr id="0" name=""/>
        <dsp:cNvSpPr/>
      </dsp:nvSpPr>
      <dsp:spPr>
        <a:xfrm>
          <a:off x="1869822" y="1115596"/>
          <a:ext cx="3695703" cy="3464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INTEGRACJA WSPARCIA JEST WARTOŚCIĄ DODANĄ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zintegrowane wsparcie działa lepiej niż suma usług mieszkaniowych, zatrudnieniowych i integracyjnych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pozwala na uzyskanie efektu w skomplikowanych sytuacjach życiowych</a:t>
          </a:r>
          <a:endParaRPr lang="pl-P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11045" y="1622904"/>
        <a:ext cx="2613257" cy="2449499"/>
      </dsp:txXfrm>
    </dsp:sp>
    <dsp:sp modelId="{F2E38902-889D-45D0-9B51-1F76CD4A277D}">
      <dsp:nvSpPr>
        <dsp:cNvPr id="0" name=""/>
        <dsp:cNvSpPr/>
      </dsp:nvSpPr>
      <dsp:spPr>
        <a:xfrm rot="12900000">
          <a:off x="1017535" y="1070663"/>
          <a:ext cx="1274212" cy="6648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33925-9087-44D4-81ED-24CB1D89A995}">
      <dsp:nvSpPr>
        <dsp:cNvPr id="0" name=""/>
        <dsp:cNvSpPr/>
      </dsp:nvSpPr>
      <dsp:spPr>
        <a:xfrm>
          <a:off x="262349" y="268807"/>
          <a:ext cx="1740809" cy="1537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jeden podmiot odpowiedziany za integrację różnych form wsparcia </a:t>
          </a:r>
          <a:endParaRPr lang="pl-PL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388" y="313846"/>
        <a:ext cx="1650731" cy="1447655"/>
      </dsp:txXfrm>
    </dsp:sp>
    <dsp:sp modelId="{8523B2C7-164D-479C-B0F3-25F450D02F4D}">
      <dsp:nvSpPr>
        <dsp:cNvPr id="0" name=""/>
        <dsp:cNvSpPr/>
      </dsp:nvSpPr>
      <dsp:spPr>
        <a:xfrm rot="19500000">
          <a:off x="5143600" y="1070663"/>
          <a:ext cx="1274212" cy="6648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3D7E8-27EE-41AD-842E-69CD304AE678}">
      <dsp:nvSpPr>
        <dsp:cNvPr id="0" name=""/>
        <dsp:cNvSpPr/>
      </dsp:nvSpPr>
      <dsp:spPr>
        <a:xfrm>
          <a:off x="5476137" y="361199"/>
          <a:ext cx="1652912" cy="1352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samodzielne dostarczanie lub nadzór i ewaluacja dostarczanych usług </a:t>
          </a:r>
          <a:endParaRPr lang="pl-PL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15764" y="400826"/>
        <a:ext cx="1573658" cy="1273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68D37-DC68-43BC-8B9A-9E4BDE474E14}">
      <dsp:nvSpPr>
        <dsp:cNvPr id="0" name=""/>
        <dsp:cNvSpPr/>
      </dsp:nvSpPr>
      <dsp:spPr>
        <a:xfrm>
          <a:off x="799" y="359723"/>
          <a:ext cx="3119809" cy="187188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praca</a:t>
          </a:r>
          <a:r>
            <a:rPr lang="pl-PL" sz="3700" kern="1200" dirty="0" smtClean="0"/>
            <a:t> </a:t>
          </a:r>
          <a:endParaRPr lang="pl-PL" sz="3700" kern="1200" dirty="0"/>
        </a:p>
      </dsp:txBody>
      <dsp:txXfrm>
        <a:off x="799" y="359723"/>
        <a:ext cx="3119809" cy="1871885"/>
      </dsp:txXfrm>
    </dsp:sp>
    <dsp:sp modelId="{67EA9D11-18E0-4493-A880-693E152C84A5}">
      <dsp:nvSpPr>
        <dsp:cNvPr id="0" name=""/>
        <dsp:cNvSpPr/>
      </dsp:nvSpPr>
      <dsp:spPr>
        <a:xfrm>
          <a:off x="3432590" y="359723"/>
          <a:ext cx="3119809" cy="187188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mieszkanie</a:t>
          </a:r>
          <a:r>
            <a:rPr lang="pl-PL" sz="3700" kern="1200" dirty="0" smtClean="0"/>
            <a:t> </a:t>
          </a:r>
          <a:endParaRPr lang="pl-PL" sz="3700" kern="1200" dirty="0"/>
        </a:p>
      </dsp:txBody>
      <dsp:txXfrm>
        <a:off x="3432590" y="359723"/>
        <a:ext cx="3119809" cy="1871885"/>
      </dsp:txXfrm>
    </dsp:sp>
    <dsp:sp modelId="{79E97E86-42AE-4F5F-B5C7-B913BFA0B2DB}">
      <dsp:nvSpPr>
        <dsp:cNvPr id="0" name=""/>
        <dsp:cNvSpPr/>
      </dsp:nvSpPr>
      <dsp:spPr>
        <a:xfrm>
          <a:off x="799" y="2543590"/>
          <a:ext cx="3119809" cy="1871885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więzi społeczne</a:t>
          </a:r>
          <a:endParaRPr lang="pl-PL" sz="3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9" y="2543590"/>
        <a:ext cx="3119809" cy="1871885"/>
      </dsp:txXfrm>
    </dsp:sp>
    <dsp:sp modelId="{DF8D2A43-B08C-44D5-A369-0E03A4717E11}">
      <dsp:nvSpPr>
        <dsp:cNvPr id="0" name=""/>
        <dsp:cNvSpPr/>
      </dsp:nvSpPr>
      <dsp:spPr>
        <a:xfrm>
          <a:off x="3432590" y="2543590"/>
          <a:ext cx="3119809" cy="187188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samodzielność</a:t>
          </a:r>
          <a:endParaRPr lang="pl-PL" sz="3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32590" y="2543590"/>
        <a:ext cx="3119809" cy="1871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793208-9F74-1C4E-A7BA-A12DA729E90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503C88-A884-7A46-B466-11CBFE495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9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5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8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0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0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2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8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61E8-45F6-4D1C-96C5-9E12B8431A39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B0C-6F10-0B4C-9614-231957918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0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2824AE9-132F-4BD1-ADF0-46D5FB914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0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255590"/>
            <a:ext cx="2262188" cy="5462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255590"/>
            <a:ext cx="6637337" cy="5462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E3A73A-273A-4765-92E4-65B545D63D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5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D518-CB1E-41D2-81F6-EA0E3F6E06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08-17 at 3.17.30 PM.png"/>
          <p:cNvPicPr>
            <a:picLocks noChangeAspect="1"/>
          </p:cNvPicPr>
          <p:nvPr userDrawn="1"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7827818" cy="408215"/>
          </a:xfrm>
          <a:prstGeom prst="rect">
            <a:avLst/>
          </a:prstGeom>
          <a:solidFill>
            <a:srgbClr val="003A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078182" y="6509121"/>
            <a:ext cx="7065818" cy="348879"/>
          </a:xfrm>
          <a:prstGeom prst="rect">
            <a:avLst/>
          </a:prstGeom>
          <a:solidFill>
            <a:srgbClr val="44A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48000" y="6509121"/>
            <a:ext cx="6096000" cy="348879"/>
          </a:xfrm>
          <a:prstGeom prst="rect">
            <a:avLst/>
          </a:prstGeom>
          <a:solidFill>
            <a:srgbClr val="44A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92287"/>
            <a:ext cx="7772400" cy="1362075"/>
          </a:xfrm>
          <a:effectLst>
            <a:outerShdw blurRad="190500" dist="38100" dir="2700000">
              <a:srgbClr val="000000"/>
            </a:outerShdw>
          </a:effectLst>
        </p:spPr>
        <p:txBody>
          <a:bodyPr anchor="t">
            <a:noAutofit/>
          </a:bodyPr>
          <a:lstStyle>
            <a:lvl1pPr algn="l">
              <a:defRPr sz="6500" b="1" cap="none" spc="-1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59337"/>
            <a:ext cx="563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0" dirty="0" smtClean="0">
                <a:solidFill>
                  <a:schemeClr val="bg1"/>
                </a:solidFill>
                <a:latin typeface="Arial"/>
                <a:cs typeface="Arial"/>
              </a:rPr>
              <a:t>BUiLD Prepared</a:t>
            </a:r>
            <a:r>
              <a:rPr lang="en-US" sz="1000" b="1" spc="0" baseline="0" dirty="0" smtClean="0">
                <a:solidFill>
                  <a:schemeClr val="bg1"/>
                </a:solidFill>
                <a:latin typeface="Arial"/>
                <a:cs typeface="Arial"/>
              </a:rPr>
              <a:t> for (company)</a:t>
            </a:r>
            <a:endParaRPr lang="en-US" sz="1000" b="1" spc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94364" y="6542584"/>
            <a:ext cx="563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spc="0" dirty="0" smtClean="0">
                <a:solidFill>
                  <a:schemeClr val="bg1"/>
                </a:solidFill>
                <a:latin typeface="Arial"/>
                <a:cs typeface="Arial"/>
              </a:rPr>
              <a:t>MONTH, YEAR |  </a:t>
            </a:r>
            <a:fld id="{DA0044D6-0397-3A43-8612-9AF1E8BADCEA}" type="slidenum">
              <a:rPr lang="en-US" sz="1000" b="1" spc="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endParaRPr lang="en-US" sz="1000" b="1" spc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13" descr="Build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11696"/>
            <a:ext cx="997527" cy="689310"/>
          </a:xfrm>
          <a:prstGeom prst="rect">
            <a:avLst/>
          </a:prstGeom>
          <a:effectLst>
            <a:outerShdw blurRad="190500" dist="38100" dir="2700000">
              <a:schemeClr val="bg1"/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18B3-AEAC-46F0-B23B-376052B53E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C8A3-7D58-4E8F-B7D5-BA18990BE0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ertical 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5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24D063-A2B8-48C9-8502-F9F6C2909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6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6A1F6F7-3BE1-4FA3-8474-D718E3B9F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493840"/>
            <a:ext cx="4449762" cy="4224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493840"/>
            <a:ext cx="4449763" cy="4224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24BBA-B946-4F1F-8A0C-9E14FD4181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6688E-5E6F-4AA4-B305-CFF3ADA4D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2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65AF0D5-FAC1-4415-9615-092D72E318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3705F13-CFD6-46BF-B47E-7E3F96B49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7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07ECC67-291A-4CCA-8C55-42C510184F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0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8FA5A16-477B-4970-A797-732A385E92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0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DF5430E-249E-4D30-BDD2-8DDA8FC0B1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493337-6C56-48A2-9455-EA8DF78E0E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9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8" r:id="rId12"/>
    <p:sldLayoutId id="2147483663" r:id="rId13"/>
    <p:sldLayoutId id="2147483683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musiol@habitat.pl" TargetMode="External"/><Relationship Id="rId2" Type="http://schemas.openxmlformats.org/officeDocument/2006/relationships/hyperlink" Target="mailto:baudycka@habitat.p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1731"/>
            <a:ext cx="9144000" cy="5956269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utoShape 4" descr="data:image/png;base64,iVBORw0KGgoAAAANSUhEUgAAAcoAAABuCAMAAACQuKOiAAAAjVBMVEX///8XV4gAToMAUIQPVIYATIKes8cARH1rkK/i6/H2+ft6m7exwNBrjKvK1uClu85Id52AmbMASYCVrsTAzNlBcpvq8PWJobk6bJbW3+cVWougs8ZWfaHa4+uKp7/D0NxehqckYpAAQHtOfKIAOHeuv9AkYY8uapa2yddhi6x0lrMANnaAoLpCdp9ReJ4803ivAAALuUlEQVR4nO2d63qiOhSGkQQptEWLQoVqRTse6u7M/V/eVpIVEoioJIBt8/2YebAckrzktNZKsCwjIyMjozr5jdR3qo2qWoyjBvo0LO9OixTh24Uig/LeFG/xoIGwQXlviqNGJA3Ku5P/gRqRNCjvTf6H3YykQXln8ueu3VDhzKC8JyWTYVNNRn0n3sjIyKhzBRMFBX2n3ojTsPFQ5qh033fyjQq9NZ1f5HMMe9N3+o2YlFAOBu6w7wwYgRRRDuzXvnNgRKWKcoAOfWfBiOgtbOCzEhR+9p0Ho1ybaKyq2aOxyhkZGRkZ/VpNHKRHxl/ZsyaO4kwFhP8alL1q1DD8Q4LS1MpeNQ11kTQo+9VSV+tqUPas5aBZnKRBeW8KUlvT4PUkx6DsT0mgVUnf+TEyMjLqXJ7ehjRX3HemfqeG61C33Nmi71z9SilHEcimHlszyulBbaAcYNtEyHavVlAOMDYRsp2rHZRHliZCtmuph2mdi96a9J213yYNYVrnorfMQrxu1WwXHrNXj5GRkdENijdP7cnMTTpUPA+d1mS2lehSmbaYLNk007ieu1PWjqnAoOxcB40xWQZln/pqtU4alN3pPdQYkiWTbVB2o+TzoW199Z1HI+26xrB3r9a/2KPqOyH3IP8w53SQc1rw5/y7I2fZe7o6abvtOyH3ID/it+t25K/30OF9Ze3sJuMnVLeElL3aJE3olid5kt0bR5u9NPzJH9Xv+jitfVLQeDfJq8XVK1/Y5dl+lyZpJ5zTDsqARqet5UmQ65VaUfBNT3Ik25A5TujuXitRM/FKdnKxFetz7ZOUNka7RiHi6p6IEv+TtbCJsICsJZQJnX3ZtzjIm6E8t/QGIzQbigUQz2rX6aCH2ie1FBBSJFiIvhNRDrAsMu9VsCD+XJSnG9mzJX/uXaPEqdCKlFAiyRzFF7Pzo1EebyXEzdw1ylB46yq1UjIWXIoLdH8QSj7yiSshbjeye0ZZIllGOUDLSoIeRA/Nz0G5yuj8KpuPt3aRSy4JBUpp5JtTP+x5a9VmV54UMpT0P/RYTk+8E2G3hTJsEBeohJKrUr7vBYeU5dNmIwaGMs2kqk/s9PDYmg6V6T1D+RcyWEkPqS44w62iXPz9yPX3lrBANZSlbR2TMVRMlMFvgBLPbnlCPwKUGDYfCcuRIh/khPTJbhVlI2lFaVlzYOnCdK1AeU/2SrkAJQrGuNzs5Irpz49758ejjAEl6y2/JcrliNa6VLScbUj27On056O0vuB+MJzRh3KZPbelL5K2AuWCvpHhk5CEOc2L//QLUC7hfjP6PmuslZNQ+Dil+KXK0ncr6/5YOQLXM0M5taDXzPgExGRSiT+s34ASXme80o/S2tsaN+vhhKso36GF5X0EQ/KjvdeH0l8kSbK4xQESL5IgkF1SQRmf7u3VF3sNyhiKJ6XjHq19ZYBbYSlBmdBysbnpgE/aV7zyqiiT4YhIKOKY/jiEuVlMT9vkD/T3z9H2ON/ezrJh/XWQgsX7fJYi20bpbv64FEtURBmPsll6LK5t9LCsKfneUFpBs8/G3o7Sp2NYHBUPX5CyOjW6FZQT4sJxsODpCxziFmIfyUjW5LS8zdrvTj1GfkvspPwUMgnpdeK8cjm3bXiZjz1DKLouBJST1IFbo3B8fpV3DcoEntRGA3u6/6oFlhKU1oS2sJx7hDa64VSCkra9g62Ikj6A1W3qIjuNJPzPUHCphdy3w6EU+TbBijO3lPfjC8BB4lB6kXhv52w/UINyDyUwpgnTPRmJZ6F+p+WsitKjdnPEzFH0r/lLqo7Sj8rx9nZRmjKUwUoSoI+d4owCpTcrnxqe8/DXoASLFptca59X+tAraRQ16vAoLWhhd6Vc55lWR/lQBeOwKiZBWXQtGNkIFQfMIFWgHFfujXdnSv88ygTCyNnb8i1NBCeUAMeFFpZOmfMXXBVlNAxzRz3CBRVu5lNFGYN9G6PV43DysIXL8BbsaoAyPaXliBvz9w7PWHPPoiw+ge7AiOzbomQtLHwLihZmPqpQRDlI02PbON4EXrx4mrNVFCEUWhUlWETxijaVI+a+gW/isPgGfLz3YZ/EcfDGGmU8l2f5HMrljpnT2V8Yyt3Ck+hS4cquaa4L+2gJKK2/kHDyDlLjBwktUEV5CmBgLeOQNWXgq6mg3NDr8I5NWhJWT+kji1AVNIZU0PkTX3lFAUr8wEJ7Yy/ZRFwLzi6sdz2HF1i+aV3341T8j6JElGCHpV3YI0WZu6PVUTrc2PMZqgY0AGWUhU+cm2iOIA1v5LiolVExSY2hi3XkW4gx1/M2As22mDPFoKJlrkfpXkKpM4oAXfo8l4jS29LLSAtDKgFO8wNllIj/hB9YOxEYrssowXovRBv50OJn5JihDPlp5IH+6shXdksDQrgyc7h0KtZKjShRdqm3FlEy43neqO0JBBpYoIwS89YdsKtgSGEZJTSTqVBcj9SYTN6uYgSb8Sdd8OFcCNMSPgB6NyjRx8VxVwkl8HJOh/TtxoHwp6YoS6MQ2griuRxlzP4uXLUhKwtW1OgKKMU4lwthQrXBk04ktMr3gvKaL/yUUHrbwgFNg3rALqSKEokFu6tHyRpg8So/piKHDKVQ/uDfQPJA9xqUeDy6JaS5s76SOd3qVEJpPdOauPWtgLCDzkoVpSNaX2b1KKEUyhGCohhKIaeLlP56K0o8Kr/7HEpJwN1FlI7koiZaXbOfbxnlHurQEsavDr2NMkrRwB3VowTLUFj7Osr9ldeixLD1McwZJOGGSvPKWHZNE11lnyij9CFXXzQonS0jUUVp34QSAgBxeyhxRj8SkUDYUrXz+7bWnpNgrLNLaNFCZ9UtSgi+TWuLUAklZ+3Jqj8RfWuUbD53wOKL2i1KGMCuOkEZwPgElzql1lFuDi/Keq86uYhYT0L+ZX7oblGuOkUJwb6FxYKq/VqZuaoLDiRhWlQHwV2E3uD3a1GWbanfoYHlhkJiKjtoYJW39ZFFERAthbF60eJ0i5JVk/aGPULHyHrLTDi3i75yosjyPEphOSUX53MlSpjbK6Jkk5HaGZU+lOyDkrbU2tPqsGeo5kA5jxLmk7m44IuzKIVgS+ZcUUQJJoKySTymXilypA8ls/mK1bKbEexIKUK2BmVSVHje5XcW5UB4jx/01EpmuBOXYXshykOT1uSZGlEGYPUXnCwdTUamg1aGPSyIciB6HM6iFFfXwrWKKJk5XdzoAgi75FeNKCGwSfSydDWvDJ6b74tWWTPCWUjfWQvLta9VlKwp5b1CRZ+jhpKNQ8SNLugQAa/IoU6Ue7aMi0votzYRHLVwASW/qquCEj4izodAs3dbGSXcXXCeg+sZvZBjnSjBwC/41b7jUlkeJRSzOGGuoPRY71IMTQ6sn1VFyZp5LjyDzXmhTdeKcgpp58qCeUa206VM09q50mLaXLUeIamkKId0XwCXHz5WUPrFJgVPhMciQwNdtdJiNm7mV/bZ8kdoB7SiZC8P18wUTi4kjQx3a78mMHSb722vCaWXfeaa8x1EdSUXm7VgFL1Mhq8ZPpIcrzShLPaOR9nI8/3FkAW3s4GWVpTFy+Owcryw2UvZCVtSY9czF7V9vaQopaqiDFzu2cdX9HQnN/iHRSSNUfoseArbJ68im3yFbIKiF2WxW8oYfuoJJT/cvFoqKK3PSnS//QWjB3WUlidbMiJskaQXJfO7F71/PygbkVRDGUdiWvFpOY8+lNZiXjVpYZszGmhGyYz4GOLbekHZcJtWJZSWN+dNTgif3NQaUVr+ZICEssRoxvciulFu2NySPqUPlLJ9Bq+Rv1u7J/252M9u/rjkTCEGbpOGdh6bajthlhtjt/SGbKnsf/Q6cUy2IqetISowWbvidUTee+qSB2CEHDfaC1P1F5qmtXBNEtJbycskoE9aS8K9U5f+jfpJY5qbc/rvqXqPQpM/tRfLta7fN69NJaOX53n2/Lppyx6SjF6zj2g8f57sb9nAwKiRWrdq3dn2+0ZGRkaX9D8L91ILZn5X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9"/>
          <a:stretch/>
        </p:blipFill>
        <p:spPr>
          <a:xfrm>
            <a:off x="-1137" y="-1137"/>
            <a:ext cx="922133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69" y="4735130"/>
            <a:ext cx="9220200" cy="1250946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375" y="4775827"/>
            <a:ext cx="837768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sk-SK" sz="3500" b="1" spc="-40" dirty="0" smtClean="0">
                <a:solidFill>
                  <a:schemeClr val="bg1"/>
                </a:solidFill>
                <a:latin typeface="+mj-lt"/>
                <a:ea typeface="Geneva"/>
                <a:cs typeface="Times New Roman"/>
              </a:rPr>
              <a:t>Społeczna Agencja Najmu i Zatrudnienia</a:t>
            </a:r>
            <a:endParaRPr lang="en-US" sz="3500" b="1" spc="-40" dirty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160338"/>
            <a:ext cx="2130425" cy="8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Społeczna Agencja Najmu i Zatrudnienia 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88916" y="1371600"/>
            <a:ext cx="7840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Społeczna Agencja Najmu i Zatrudnienia to inicjatywa badawcza realizowana w ramach projektu </a:t>
            </a:r>
            <a:r>
              <a:rPr lang="pl-PL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HomeLab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Integrated 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ousing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pl-PL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abour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Services in the Social Rental Enterprise Model 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four Central European </a:t>
            </a:r>
            <a:r>
              <a:rPr lang="en-US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Countrie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 partnerski realizowany w czterech krajach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(Polska, Czechy, Węgry, Słowacja) przez 5 organizacji wdrażających.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Celem projektu jest ewaluacja roli zintegrowanego wsparcia mieszkaniowego, zatrudnieniowego i integracyjnego w poprawie sytuacji osób zagrożonych ubóstwem i wykluczeniem społecznym.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 jest współfinansowany ze środków Europejskiego Programu na rzecz Zatrudnienia i Innowacji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połecznych (EASI).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Zintegrowane wsparcie w SANiZ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4636031"/>
              </p:ext>
            </p:extLst>
          </p:nvPr>
        </p:nvGraphicFramePr>
        <p:xfrm>
          <a:off x="685800" y="1399880"/>
          <a:ext cx="7391400" cy="484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42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Struktura </a:t>
            </a:r>
            <a:r>
              <a:rPr lang="pl-PL" altLang="de-DE" sz="2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SANiZ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16755"/>
            <a:ext cx="7998571" cy="54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k-SK" altLang="de-DE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Zintegrowane wsparcie w SANiZ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06058"/>
              </p:ext>
            </p:extLst>
          </p:nvPr>
        </p:nvGraphicFramePr>
        <p:xfrm>
          <a:off x="880258" y="1524000"/>
          <a:ext cx="77724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5715000"/>
              </a:tblGrid>
              <a:tr h="430695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WSPARCIE</a:t>
                      </a:r>
                      <a:r>
                        <a:rPr lang="pl-PL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ZINTEGROWANE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691848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wsparcie mieszkaniowe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pozyskanie</a:t>
                      </a:r>
                      <a:r>
                        <a:rPr lang="pl-PL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mieszkania o umiarkowanym czynszu w oparciu o stosunek najmu i podnajmu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pośrednictwo w kontakcie między właścicielem a mieszkańcami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wsparcie mieszkańców w zarządzaniu mieszkaniem i budżetem domowym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szybki kontakt i skuteczna pomoc w przypadku powstania zadłużenia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076739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wsparcie zatrudnieniowe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doradztwo zawodowe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pośrednictwo w poszukiwaniu lub legalizacji pracy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 sytuacji zatrudnieniowej</a:t>
                      </a:r>
                      <a:r>
                        <a:rPr lang="pl-PL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53718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wsparcie integracyjne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dostosowane do potrzeb beneficjenta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6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Partnerstwo w SANiZ 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88916" y="1371600"/>
            <a:ext cx="7840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Realizacja projektu odbywa się w formule partnerstwa z organizacjami społecznymi, prywatnymi zarządcami najmem i Miastem Stołecznym Warszawa:</a:t>
            </a:r>
          </a:p>
          <a:p>
            <a:pPr algn="just"/>
            <a:endParaRPr lang="pl-P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b="1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organizacje społeczne uzyskują usługę mieszkaniową dla swoich klientów w zamian za dostarczenie wsparcia zatrudnieniowego i integracyjnego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b="1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prywatni zarządcy najmem dostarczają wiedzy o zarządzaniu najmem w zamian za zdobywanie wiedzy o usłudze i możliwość realizacji działań z zakresu odpowiedzialności społecznej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dostarcza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zasobu lokalowego o umiarkowanym czynszu w zamian za pozyskanie kompleksowego wsparcia zatrudnieniowego i mieszkaniowego dla swoich mieszkańców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Beneficjenci programu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5800" y="1828800"/>
            <a:ext cx="7315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osoby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będące na końcowym etapie opieki instytucjonalnej (np. wychodzący z kryzysu bezdomności, wychowankowie pieczy zastępczej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cudzoziemcy, przede wszystkim rosyjsko- i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czeczeńskojęzyczni</a:t>
            </a:r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inne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osoby znajdujące się w złej sytuacji zawodowej i mieszkaniowej </a:t>
            </a:r>
          </a:p>
        </p:txBody>
      </p:sp>
    </p:spTree>
    <p:extLst>
      <p:ext uri="{BB962C8B-B14F-4D97-AF65-F5344CB8AC3E}">
        <p14:creationId xmlns:p14="http://schemas.microsoft.com/office/powerpoint/2010/main" val="25412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Pierwsze rezultaty 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0077240"/>
              </p:ext>
            </p:extLst>
          </p:nvPr>
        </p:nvGraphicFramePr>
        <p:xfrm>
          <a:off x="1295400" y="1397000"/>
          <a:ext cx="6553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02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31569" y="2548539"/>
            <a:ext cx="5295900" cy="2628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3200" b="1" spc="-40" dirty="0" smtClean="0">
                <a:solidFill>
                  <a:schemeClr val="bg1"/>
                </a:solidFill>
                <a:latin typeface="+mj-lt"/>
                <a:ea typeface="Geneva"/>
                <a:cs typeface="Times New Roman"/>
              </a:rPr>
              <a:t>Dziękujemy za uwagę.</a:t>
            </a:r>
          </a:p>
          <a:p>
            <a:pPr algn="ctr">
              <a:lnSpc>
                <a:spcPct val="80000"/>
              </a:lnSpc>
            </a:pPr>
            <a:endParaRPr lang="pl-PL" sz="2400" b="1" spc="-40" dirty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  <a:p>
            <a:pPr algn="ctr">
              <a:lnSpc>
                <a:spcPct val="80000"/>
              </a:lnSpc>
            </a:pPr>
            <a:endParaRPr lang="pl-PL" sz="2400" b="1" spc="-40" dirty="0" smtClean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  <a:p>
            <a:pPr algn="ctr">
              <a:lnSpc>
                <a:spcPct val="80000"/>
              </a:lnSpc>
            </a:pPr>
            <a:endParaRPr lang="pl-PL" b="1" spc="-40" dirty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pl-PL" b="1" spc="-40" dirty="0" smtClean="0">
                <a:solidFill>
                  <a:schemeClr val="bg1"/>
                </a:solidFill>
                <a:latin typeface="+mj-lt"/>
                <a:ea typeface="Geneva"/>
                <a:cs typeface="Times New Roman"/>
              </a:rPr>
              <a:t>Barbara Audycka – rzeczniczka</a:t>
            </a:r>
          </a:p>
          <a:p>
            <a:pPr algn="ctr">
              <a:lnSpc>
                <a:spcPct val="80000"/>
              </a:lnSpc>
            </a:pPr>
            <a:r>
              <a:rPr lang="pl-PL" b="1" spc="-40" dirty="0" smtClean="0">
                <a:solidFill>
                  <a:schemeClr val="bg1"/>
                </a:solidFill>
                <a:latin typeface="+mj-lt"/>
                <a:ea typeface="Geneva"/>
                <a:cs typeface="Times New Roman"/>
                <a:hlinkClick r:id="rId2"/>
              </a:rPr>
              <a:t>baudycka@habitat.pl</a:t>
            </a:r>
            <a:endParaRPr lang="pl-PL" b="1" spc="-40" dirty="0" smtClean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  <a:p>
            <a:pPr algn="ctr">
              <a:lnSpc>
                <a:spcPct val="80000"/>
              </a:lnSpc>
            </a:pPr>
            <a:endParaRPr lang="pl-PL" b="1" spc="-40" dirty="0" smtClean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pl-PL" b="1" spc="-40" dirty="0" smtClean="0">
                <a:solidFill>
                  <a:schemeClr val="bg1"/>
                </a:solidFill>
                <a:latin typeface="+mj-lt"/>
                <a:ea typeface="Geneva"/>
                <a:cs typeface="Times New Roman"/>
              </a:rPr>
              <a:t>Sebastian Musioł – menedżer projektu</a:t>
            </a:r>
          </a:p>
          <a:p>
            <a:pPr algn="ctr">
              <a:lnSpc>
                <a:spcPct val="80000"/>
              </a:lnSpc>
            </a:pPr>
            <a:r>
              <a:rPr lang="pl-PL" b="1" spc="-40" dirty="0" smtClean="0">
                <a:solidFill>
                  <a:schemeClr val="bg1"/>
                </a:solidFill>
                <a:latin typeface="+mj-lt"/>
                <a:ea typeface="Geneva"/>
                <a:cs typeface="Times New Roman"/>
                <a:hlinkClick r:id="rId3"/>
              </a:rPr>
              <a:t>smusiol@habitat.pl</a:t>
            </a:r>
            <a:endParaRPr lang="pl-PL" b="1" spc="-40" dirty="0" smtClean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  <a:p>
            <a:pPr algn="ctr">
              <a:lnSpc>
                <a:spcPct val="80000"/>
              </a:lnSpc>
            </a:pPr>
            <a:endParaRPr lang="en-US" b="1" spc="-40" dirty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87010"/>
            <a:ext cx="1905000" cy="766948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tx1"/>
            </a:innerShdw>
          </a:effectLst>
        </p:spPr>
      </p:pic>
    </p:spTree>
    <p:extLst>
      <p:ext uri="{BB962C8B-B14F-4D97-AF65-F5344CB8AC3E}">
        <p14:creationId xmlns:p14="http://schemas.microsoft.com/office/powerpoint/2010/main" val="26573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DBFFF"/>
      </a:hlink>
      <a:folHlink>
        <a:srgbClr val="38B1E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10093</TotalTime>
  <Words>361</Words>
  <Application>Microsoft Office PowerPoint</Application>
  <PresentationFormat>Pokaz na ekranie (4:3)</PresentationFormat>
  <Paragraphs>68</Paragraphs>
  <Slides>9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Social Capital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Kristina Nahacka</dc:creator>
  <cp:lastModifiedBy>Artur Zalewski</cp:lastModifiedBy>
  <cp:revision>1193</cp:revision>
  <cp:lastPrinted>2016-05-23T14:47:25Z</cp:lastPrinted>
  <dcterms:created xsi:type="dcterms:W3CDTF">2012-11-01T04:32:06Z</dcterms:created>
  <dcterms:modified xsi:type="dcterms:W3CDTF">2017-10-20T12:32:24Z</dcterms:modified>
</cp:coreProperties>
</file>