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60" r:id="rId2"/>
    <p:sldId id="361" r:id="rId3"/>
    <p:sldId id="363" r:id="rId4"/>
    <p:sldId id="267" r:id="rId5"/>
    <p:sldId id="268" r:id="rId6"/>
    <p:sldId id="364" r:id="rId7"/>
    <p:sldId id="269" r:id="rId8"/>
    <p:sldId id="365" r:id="rId9"/>
    <p:sldId id="270" r:id="rId10"/>
    <p:sldId id="366" r:id="rId11"/>
    <p:sldId id="356" r:id="rId12"/>
    <p:sldId id="358" r:id="rId13"/>
    <p:sldId id="367" r:id="rId14"/>
    <p:sldId id="368" r:id="rId15"/>
    <p:sldId id="33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394" autoAdjust="0"/>
  </p:normalViewPr>
  <p:slideViewPr>
    <p:cSldViewPr snapToGrid="0">
      <p:cViewPr varScale="1">
        <p:scale>
          <a:sx n="61" d="100"/>
          <a:sy n="61" d="100"/>
        </p:scale>
        <p:origin x="9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9684"/>
    </p:cViewPr>
  </p:sorterViewPr>
  <p:notesViewPr>
    <p:cSldViewPr snapToGrid="0">
      <p:cViewPr>
        <p:scale>
          <a:sx n="100" d="100"/>
          <a:sy n="100" d="100"/>
        </p:scale>
        <p:origin x="1812" y="-26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200" b="1" baseline="0" dirty="0" smtClean="0"/>
              <a:t>Wizerunek – stereotyp „</a:t>
            </a:r>
            <a:r>
              <a:rPr lang="pl-PL" sz="3200" b="1" baseline="0" dirty="0" err="1" smtClean="0"/>
              <a:t>Alimenciarza</a:t>
            </a:r>
            <a:r>
              <a:rPr lang="pl-PL" sz="3200" b="1" baseline="0" dirty="0" smtClean="0"/>
              <a:t>” </a:t>
            </a:r>
            <a:r>
              <a:rPr lang="pl-PL" sz="3200" b="1" baseline="0" dirty="0"/>
              <a:t>N </a:t>
            </a:r>
            <a:r>
              <a:rPr lang="pl-PL" sz="3200" b="1" baseline="0" dirty="0" smtClean="0"/>
              <a:t>1200 os.</a:t>
            </a:r>
            <a:endParaRPr lang="pl-PL" sz="3200" b="1" dirty="0"/>
          </a:p>
        </c:rich>
      </c:tx>
      <c:layout>
        <c:manualLayout>
          <c:xMode val="edge"/>
          <c:yMode val="edge"/>
          <c:x val="1.6846255078633382E-2"/>
          <c:y val="7.887179625460083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3284088321677446"/>
          <c:y val="0.30240635897159335"/>
          <c:w val="0.34382067934938787"/>
          <c:h val="0.61014809677287751"/>
        </c:manualLayout>
      </c:layout>
      <c:radarChart>
        <c:radarStyle val="marker"/>
        <c:varyColors val="0"/>
        <c:ser>
          <c:idx val="0"/>
          <c:order val="0"/>
          <c:tx>
            <c:strRef>
              <c:f>Wykresy!$C$227</c:f>
              <c:strCache>
                <c:ptCount val="1"/>
                <c:pt idx="0">
                  <c:v>Standardowy dłużnik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Wykresy!$B$228:$B$235</c:f>
              <c:strCache>
                <c:ptCount val="8"/>
                <c:pt idx="0">
                  <c:v>A.      Głupi</c:v>
                </c:pt>
                <c:pt idx="1">
                  <c:v>B.      Bierny</c:v>
                </c:pt>
                <c:pt idx="2">
                  <c:v>C.      Słaby</c:v>
                </c:pt>
                <c:pt idx="3">
                  <c:v>D.     Pozbawiony ambicji</c:v>
                </c:pt>
                <c:pt idx="4">
                  <c:v>E.      Niechętny</c:v>
                </c:pt>
                <c:pt idx="5">
                  <c:v>F.       Zły</c:v>
                </c:pt>
                <c:pt idx="6">
                  <c:v>G.     Uległy</c:v>
                </c:pt>
                <c:pt idx="7">
                  <c:v>H.     Leniwy</c:v>
                </c:pt>
              </c:strCache>
            </c:strRef>
          </c:cat>
          <c:val>
            <c:numRef>
              <c:f>Wykresy!$C$228:$C$235</c:f>
              <c:numCache>
                <c:formatCode>General</c:formatCode>
                <c:ptCount val="8"/>
                <c:pt idx="0">
                  <c:v>34</c:v>
                </c:pt>
                <c:pt idx="1">
                  <c:v>47.5</c:v>
                </c:pt>
                <c:pt idx="2">
                  <c:v>61.7</c:v>
                </c:pt>
                <c:pt idx="3">
                  <c:v>46.4</c:v>
                </c:pt>
                <c:pt idx="4">
                  <c:v>55.7</c:v>
                </c:pt>
                <c:pt idx="5">
                  <c:v>27.5</c:v>
                </c:pt>
                <c:pt idx="6">
                  <c:v>38.4</c:v>
                </c:pt>
                <c:pt idx="7">
                  <c:v>48.2</c:v>
                </c:pt>
              </c:numCache>
            </c:numRef>
          </c:val>
        </c:ser>
        <c:ser>
          <c:idx val="1"/>
          <c:order val="1"/>
          <c:tx>
            <c:strRef>
              <c:f>Wykresy!$D$227</c:f>
              <c:strCache>
                <c:ptCount val="1"/>
                <c:pt idx="0">
                  <c:v>Alimenciarz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rgbClr val="FF0000"/>
                </a:solidFill>
              </a:ln>
              <a:effectLst/>
            </c:spPr>
          </c:marker>
          <c:cat>
            <c:strRef>
              <c:f>Wykresy!$B$228:$B$235</c:f>
              <c:strCache>
                <c:ptCount val="8"/>
                <c:pt idx="0">
                  <c:v>A.      Głupi</c:v>
                </c:pt>
                <c:pt idx="1">
                  <c:v>B.      Bierny</c:v>
                </c:pt>
                <c:pt idx="2">
                  <c:v>C.      Słaby</c:v>
                </c:pt>
                <c:pt idx="3">
                  <c:v>D.     Pozbawiony ambicji</c:v>
                </c:pt>
                <c:pt idx="4">
                  <c:v>E.      Niechętny</c:v>
                </c:pt>
                <c:pt idx="5">
                  <c:v>F.       Zły</c:v>
                </c:pt>
                <c:pt idx="6">
                  <c:v>G.     Uległy</c:v>
                </c:pt>
                <c:pt idx="7">
                  <c:v>H.     Leniwy</c:v>
                </c:pt>
              </c:strCache>
            </c:strRef>
          </c:cat>
          <c:val>
            <c:numRef>
              <c:f>Wykresy!$D$228:$D$235</c:f>
              <c:numCache>
                <c:formatCode>General</c:formatCode>
                <c:ptCount val="8"/>
                <c:pt idx="0">
                  <c:v>51</c:v>
                </c:pt>
                <c:pt idx="1">
                  <c:v>57.1</c:v>
                </c:pt>
                <c:pt idx="2">
                  <c:v>57.1</c:v>
                </c:pt>
                <c:pt idx="3">
                  <c:v>72.400000000000006</c:v>
                </c:pt>
                <c:pt idx="4">
                  <c:v>78.599999999999994</c:v>
                </c:pt>
                <c:pt idx="5">
                  <c:v>62.8</c:v>
                </c:pt>
                <c:pt idx="6">
                  <c:v>30.8</c:v>
                </c:pt>
                <c:pt idx="7">
                  <c:v>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535008"/>
        <c:axId val="355526776"/>
      </c:radarChart>
      <c:catAx>
        <c:axId val="35553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5526776"/>
        <c:crosses val="autoZero"/>
        <c:auto val="1"/>
        <c:lblAlgn val="ctr"/>
        <c:lblOffset val="100"/>
        <c:noMultiLvlLbl val="0"/>
      </c:catAx>
      <c:valAx>
        <c:axId val="35552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553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6640038564451701E-2"/>
          <c:y val="0.1098509715421986"/>
          <c:w val="0.75640890018835971"/>
          <c:h val="6.0647324744784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266E9-70A8-406C-A1E7-AFDF59A5D216}" type="doc">
      <dgm:prSet loTypeId="urn:microsoft.com/office/officeart/2005/8/layout/hProcess4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D1A37D5-55B3-40BC-B2A0-20289EEC9C0E}">
      <dgm:prSet phldrT="[Tekst]"/>
      <dgm:spPr/>
      <dgm:t>
        <a:bodyPr/>
        <a:lstStyle/>
        <a:p>
          <a:r>
            <a:rPr lang="pl-PL" dirty="0" smtClean="0"/>
            <a:t>Rozwód / separacja</a:t>
          </a:r>
          <a:endParaRPr lang="pl-PL" dirty="0"/>
        </a:p>
      </dgm:t>
    </dgm:pt>
    <dgm:pt modelId="{47C1B050-121E-4952-8D6C-7AC3239F89BB}" type="parTrans" cxnId="{E053A99C-E352-49AF-B1BC-0915BD31356C}">
      <dgm:prSet/>
      <dgm:spPr/>
      <dgm:t>
        <a:bodyPr/>
        <a:lstStyle/>
        <a:p>
          <a:endParaRPr lang="pl-PL"/>
        </a:p>
      </dgm:t>
    </dgm:pt>
    <dgm:pt modelId="{7FFD61B5-A7D2-4CE7-A5EF-191BFB1E781C}" type="sibTrans" cxnId="{E053A99C-E352-49AF-B1BC-0915BD31356C}">
      <dgm:prSet/>
      <dgm:spPr/>
      <dgm:t>
        <a:bodyPr/>
        <a:lstStyle/>
        <a:p>
          <a:endParaRPr lang="pl-PL"/>
        </a:p>
      </dgm:t>
    </dgm:pt>
    <dgm:pt modelId="{1B844290-DC96-4D07-AB84-1BBB332F24D8}">
      <dgm:prSet phldrT="[Tekst]"/>
      <dgm:spPr/>
      <dgm:t>
        <a:bodyPr/>
        <a:lstStyle/>
        <a:p>
          <a:r>
            <a:rPr lang="pl-PL" dirty="0" smtClean="0"/>
            <a:t>Narastający konflikt</a:t>
          </a:r>
          <a:endParaRPr lang="pl-PL" dirty="0"/>
        </a:p>
      </dgm:t>
    </dgm:pt>
    <dgm:pt modelId="{D669B70D-5804-431E-B3F6-0022D8B3BC80}" type="parTrans" cxnId="{7C8F4D79-B2C8-4A16-9AAA-6BBBAB5227FB}">
      <dgm:prSet/>
      <dgm:spPr/>
      <dgm:t>
        <a:bodyPr/>
        <a:lstStyle/>
        <a:p>
          <a:endParaRPr lang="pl-PL"/>
        </a:p>
      </dgm:t>
    </dgm:pt>
    <dgm:pt modelId="{2C2C7739-0CEF-45FD-BAD4-3D2D08E66B07}" type="sibTrans" cxnId="{7C8F4D79-B2C8-4A16-9AAA-6BBBAB5227FB}">
      <dgm:prSet/>
      <dgm:spPr/>
      <dgm:t>
        <a:bodyPr/>
        <a:lstStyle/>
        <a:p>
          <a:endParaRPr lang="pl-PL"/>
        </a:p>
      </dgm:t>
    </dgm:pt>
    <dgm:pt modelId="{B4DA149A-1E64-44E0-A711-DC713694208F}">
      <dgm:prSet phldrT="[Tekst]"/>
      <dgm:spPr/>
      <dgm:t>
        <a:bodyPr/>
        <a:lstStyle/>
        <a:p>
          <a:r>
            <a:rPr lang="pl-PL" dirty="0" smtClean="0"/>
            <a:t>Rozpad związku</a:t>
          </a:r>
          <a:endParaRPr lang="pl-PL" dirty="0"/>
        </a:p>
      </dgm:t>
    </dgm:pt>
    <dgm:pt modelId="{BF542C69-DE64-4616-A4E4-B01580310898}" type="parTrans" cxnId="{45DC8831-90FC-474D-A1C7-7686784B5718}">
      <dgm:prSet/>
      <dgm:spPr/>
      <dgm:t>
        <a:bodyPr/>
        <a:lstStyle/>
        <a:p>
          <a:endParaRPr lang="pl-PL"/>
        </a:p>
      </dgm:t>
    </dgm:pt>
    <dgm:pt modelId="{C5C5E72B-9834-48F7-8DC9-C44F1FB716E9}" type="sibTrans" cxnId="{45DC8831-90FC-474D-A1C7-7686784B5718}">
      <dgm:prSet/>
      <dgm:spPr/>
      <dgm:t>
        <a:bodyPr/>
        <a:lstStyle/>
        <a:p>
          <a:endParaRPr lang="pl-PL"/>
        </a:p>
      </dgm:t>
    </dgm:pt>
    <dgm:pt modelId="{71DCCDF8-2FA8-41DE-83B3-1F702D71CDCD}">
      <dgm:prSet phldrT="[Tekst]"/>
      <dgm:spPr/>
      <dgm:t>
        <a:bodyPr/>
        <a:lstStyle/>
        <a:p>
          <a:r>
            <a:rPr lang="pl-PL" dirty="0" smtClean="0"/>
            <a:t>Rozstanie</a:t>
          </a:r>
          <a:endParaRPr lang="pl-PL" dirty="0"/>
        </a:p>
      </dgm:t>
    </dgm:pt>
    <dgm:pt modelId="{93D882E5-7D78-4B13-ADA0-977CCD3D0414}" type="parTrans" cxnId="{9BCD0E7A-AE07-4253-8402-7C3E0AD978C1}">
      <dgm:prSet/>
      <dgm:spPr/>
      <dgm:t>
        <a:bodyPr/>
        <a:lstStyle/>
        <a:p>
          <a:endParaRPr lang="pl-PL"/>
        </a:p>
      </dgm:t>
    </dgm:pt>
    <dgm:pt modelId="{39F34A45-0C55-4267-8874-20584B2B0E98}" type="sibTrans" cxnId="{9BCD0E7A-AE07-4253-8402-7C3E0AD978C1}">
      <dgm:prSet/>
      <dgm:spPr/>
      <dgm:t>
        <a:bodyPr/>
        <a:lstStyle/>
        <a:p>
          <a:endParaRPr lang="pl-PL"/>
        </a:p>
      </dgm:t>
    </dgm:pt>
    <dgm:pt modelId="{F2B2E295-3D42-428F-AC52-74A3EB3954E0}">
      <dgm:prSet phldrT="[Tekst]" custT="1"/>
      <dgm:spPr/>
      <dgm:t>
        <a:bodyPr/>
        <a:lstStyle/>
        <a:p>
          <a:r>
            <a:rPr lang="pl-PL" sz="2400" dirty="0" smtClean="0"/>
            <a:t>Sprawa sądowa</a:t>
          </a:r>
          <a:endParaRPr lang="pl-PL" sz="2400" dirty="0"/>
        </a:p>
      </dgm:t>
    </dgm:pt>
    <dgm:pt modelId="{E0F8FF12-342A-46C9-B179-6400A0FE1B9C}" type="parTrans" cxnId="{267D54BF-DF8E-4103-8D2D-3A087D4F2D32}">
      <dgm:prSet/>
      <dgm:spPr/>
      <dgm:t>
        <a:bodyPr/>
        <a:lstStyle/>
        <a:p>
          <a:endParaRPr lang="pl-PL"/>
        </a:p>
      </dgm:t>
    </dgm:pt>
    <dgm:pt modelId="{DF12BC1F-3E37-4EE3-A417-B5E89F1CB7C5}" type="sibTrans" cxnId="{267D54BF-DF8E-4103-8D2D-3A087D4F2D32}">
      <dgm:prSet/>
      <dgm:spPr/>
      <dgm:t>
        <a:bodyPr/>
        <a:lstStyle/>
        <a:p>
          <a:endParaRPr lang="pl-PL"/>
        </a:p>
      </dgm:t>
    </dgm:pt>
    <dgm:pt modelId="{91AB571E-9524-42F7-9DE9-97A67160E403}">
      <dgm:prSet phldrT="[Tekst]" custT="1"/>
      <dgm:spPr/>
      <dgm:t>
        <a:bodyPr/>
        <a:lstStyle/>
        <a:p>
          <a:r>
            <a:rPr lang="pl-PL" sz="2400" dirty="0" smtClean="0"/>
            <a:t>ALIMENTY</a:t>
          </a:r>
          <a:endParaRPr lang="pl-PL" sz="2400" dirty="0"/>
        </a:p>
      </dgm:t>
    </dgm:pt>
    <dgm:pt modelId="{61C8501E-8C35-48DD-AE72-58A6E0A4624C}" type="parTrans" cxnId="{53B0742F-B36E-4AA0-8C67-BE6C323CFEFF}">
      <dgm:prSet/>
      <dgm:spPr/>
      <dgm:t>
        <a:bodyPr/>
        <a:lstStyle/>
        <a:p>
          <a:endParaRPr lang="pl-PL"/>
        </a:p>
      </dgm:t>
    </dgm:pt>
    <dgm:pt modelId="{382D9236-82AC-4B45-8BD8-CF80DFF8C01D}" type="sibTrans" cxnId="{53B0742F-B36E-4AA0-8C67-BE6C323CFEFF}">
      <dgm:prSet/>
      <dgm:spPr/>
      <dgm:t>
        <a:bodyPr/>
        <a:lstStyle/>
        <a:p>
          <a:endParaRPr lang="pl-PL"/>
        </a:p>
      </dgm:t>
    </dgm:pt>
    <dgm:pt modelId="{39FB5E30-9927-4684-9B0D-B80F0878FBE9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 smtClean="0"/>
            <a:t>Nowy Problem</a:t>
          </a:r>
          <a:endParaRPr lang="pl-PL" dirty="0"/>
        </a:p>
      </dgm:t>
    </dgm:pt>
    <dgm:pt modelId="{AECCA731-97A1-42BB-80F9-B7FD925F35C5}" type="parTrans" cxnId="{72E7E620-FE36-4504-8FBD-AAC1AD86F092}">
      <dgm:prSet/>
      <dgm:spPr/>
      <dgm:t>
        <a:bodyPr/>
        <a:lstStyle/>
        <a:p>
          <a:endParaRPr lang="pl-PL"/>
        </a:p>
      </dgm:t>
    </dgm:pt>
    <dgm:pt modelId="{7C86238D-FD4B-4EC4-AFDD-7FCEBFE00745}" type="sibTrans" cxnId="{72E7E620-FE36-4504-8FBD-AAC1AD86F092}">
      <dgm:prSet/>
      <dgm:spPr/>
      <dgm:t>
        <a:bodyPr/>
        <a:lstStyle/>
        <a:p>
          <a:endParaRPr lang="pl-PL"/>
        </a:p>
      </dgm:t>
    </dgm:pt>
    <dgm:pt modelId="{31CEA048-DBE7-4C72-8522-0BC5236964E6}">
      <dgm:prSet phldrT="[Tekst]"/>
      <dgm:spPr/>
      <dgm:t>
        <a:bodyPr/>
        <a:lstStyle/>
        <a:p>
          <a:r>
            <a:rPr lang="pl-PL" dirty="0" smtClean="0"/>
            <a:t>Jedni płacą, „płaczą i płacą”,</a:t>
          </a:r>
          <a:endParaRPr lang="pl-PL" dirty="0"/>
        </a:p>
      </dgm:t>
    </dgm:pt>
    <dgm:pt modelId="{0FA213F5-53B0-4BE3-8C31-491096753CD3}" type="parTrans" cxnId="{93F187E6-C94E-400E-B4F1-CC13C6E9C7A7}">
      <dgm:prSet/>
      <dgm:spPr/>
      <dgm:t>
        <a:bodyPr/>
        <a:lstStyle/>
        <a:p>
          <a:endParaRPr lang="pl-PL"/>
        </a:p>
      </dgm:t>
    </dgm:pt>
    <dgm:pt modelId="{41C01AA1-3DFE-42D0-9307-346A0D359C73}" type="sibTrans" cxnId="{93F187E6-C94E-400E-B4F1-CC13C6E9C7A7}">
      <dgm:prSet/>
      <dgm:spPr/>
      <dgm:t>
        <a:bodyPr/>
        <a:lstStyle/>
        <a:p>
          <a:endParaRPr lang="pl-PL"/>
        </a:p>
      </dgm:t>
    </dgm:pt>
    <dgm:pt modelId="{316D5CA4-C88A-4551-B2E6-BDC7CFBAF28A}">
      <dgm:prSet phldrT="[Tekst]"/>
      <dgm:spPr/>
      <dgm:t>
        <a:bodyPr/>
        <a:lstStyle/>
        <a:p>
          <a:r>
            <a:rPr lang="pl-PL" dirty="0" smtClean="0"/>
            <a:t>Inni uchylają się lub nie płacą na złość !!!</a:t>
          </a:r>
          <a:endParaRPr lang="pl-PL" dirty="0"/>
        </a:p>
      </dgm:t>
    </dgm:pt>
    <dgm:pt modelId="{76A2ECC9-CDAB-464D-964B-4737DA1DD05D}" type="parTrans" cxnId="{EA1DE685-A279-4D24-8233-AFF819E33A35}">
      <dgm:prSet/>
      <dgm:spPr/>
      <dgm:t>
        <a:bodyPr/>
        <a:lstStyle/>
        <a:p>
          <a:endParaRPr lang="pl-PL"/>
        </a:p>
      </dgm:t>
    </dgm:pt>
    <dgm:pt modelId="{5EDF5454-ECE2-4FDD-AA8E-4B1EAB7ADEFD}" type="sibTrans" cxnId="{EA1DE685-A279-4D24-8233-AFF819E33A35}">
      <dgm:prSet/>
      <dgm:spPr/>
      <dgm:t>
        <a:bodyPr/>
        <a:lstStyle/>
        <a:p>
          <a:endParaRPr lang="pl-PL"/>
        </a:p>
      </dgm:t>
    </dgm:pt>
    <dgm:pt modelId="{26029B44-D627-44F0-AF09-7DDEDF315DB5}">
      <dgm:prSet phldrT="[Tekst]" custT="1"/>
      <dgm:spPr/>
      <dgm:t>
        <a:bodyPr/>
        <a:lstStyle/>
        <a:p>
          <a:r>
            <a:rPr lang="pl-PL" sz="2400" dirty="0" smtClean="0"/>
            <a:t>Podział władzy rodzicielskiej i majątku, wspólnych długów</a:t>
          </a:r>
          <a:endParaRPr lang="pl-PL" sz="2400" dirty="0"/>
        </a:p>
      </dgm:t>
    </dgm:pt>
    <dgm:pt modelId="{6C79D1A4-64FB-47FF-9177-ECF2E4598F69}" type="parTrans" cxnId="{E3A96330-FA29-4D42-A79A-A9CE595E2B88}">
      <dgm:prSet/>
      <dgm:spPr/>
      <dgm:t>
        <a:bodyPr/>
        <a:lstStyle/>
        <a:p>
          <a:endParaRPr lang="pl-PL"/>
        </a:p>
      </dgm:t>
    </dgm:pt>
    <dgm:pt modelId="{D4DF53F4-3FFA-4090-9174-991687BCCBFD}" type="sibTrans" cxnId="{E3A96330-FA29-4D42-A79A-A9CE595E2B88}">
      <dgm:prSet/>
      <dgm:spPr/>
      <dgm:t>
        <a:bodyPr/>
        <a:lstStyle/>
        <a:p>
          <a:endParaRPr lang="pl-PL"/>
        </a:p>
      </dgm:t>
    </dgm:pt>
    <dgm:pt modelId="{ACA9E45A-4D0F-43B6-8BCF-B1294325413A}" type="pres">
      <dgm:prSet presAssocID="{B3B266E9-70A8-406C-A1E7-AFDF59A5D2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BF6E50B-5F63-49EE-B8E5-250C145553B2}" type="pres">
      <dgm:prSet presAssocID="{B3B266E9-70A8-406C-A1E7-AFDF59A5D216}" presName="tSp" presStyleCnt="0"/>
      <dgm:spPr/>
    </dgm:pt>
    <dgm:pt modelId="{24F5F817-310B-4189-9C1F-610A4EFB0CB7}" type="pres">
      <dgm:prSet presAssocID="{B3B266E9-70A8-406C-A1E7-AFDF59A5D216}" presName="bSp" presStyleCnt="0"/>
      <dgm:spPr/>
    </dgm:pt>
    <dgm:pt modelId="{F37D4608-2D55-4DBF-A1B5-3285F37D5165}" type="pres">
      <dgm:prSet presAssocID="{B3B266E9-70A8-406C-A1E7-AFDF59A5D216}" presName="process" presStyleCnt="0"/>
      <dgm:spPr/>
    </dgm:pt>
    <dgm:pt modelId="{29E4DD84-ED7E-48D6-9BA3-97A61BAE4767}" type="pres">
      <dgm:prSet presAssocID="{5D1A37D5-55B3-40BC-B2A0-20289EEC9C0E}" presName="composite1" presStyleCnt="0"/>
      <dgm:spPr/>
    </dgm:pt>
    <dgm:pt modelId="{C28E2F72-1853-40DF-8E4C-A603C7DB5298}" type="pres">
      <dgm:prSet presAssocID="{5D1A37D5-55B3-40BC-B2A0-20289EEC9C0E}" presName="dummyNode1" presStyleLbl="node1" presStyleIdx="0" presStyleCnt="3"/>
      <dgm:spPr/>
    </dgm:pt>
    <dgm:pt modelId="{CE13C58F-90B5-4197-8B0B-06E4526794DF}" type="pres">
      <dgm:prSet presAssocID="{5D1A37D5-55B3-40BC-B2A0-20289EEC9C0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C10591-FA08-4B4C-BEC3-04CDFB5034A7}" type="pres">
      <dgm:prSet presAssocID="{5D1A37D5-55B3-40BC-B2A0-20289EEC9C0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8359C3-5F9A-4A58-9093-7F6BD0933E79}" type="pres">
      <dgm:prSet presAssocID="{5D1A37D5-55B3-40BC-B2A0-20289EEC9C0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DAEC82-BD1E-4C43-ADC2-A5468A5D65D0}" type="pres">
      <dgm:prSet presAssocID="{5D1A37D5-55B3-40BC-B2A0-20289EEC9C0E}" presName="connSite1" presStyleCnt="0"/>
      <dgm:spPr/>
    </dgm:pt>
    <dgm:pt modelId="{1C449AC5-7CCB-4E89-B9D6-2FDFEF2CE03A}" type="pres">
      <dgm:prSet presAssocID="{7FFD61B5-A7D2-4CE7-A5EF-191BFB1E781C}" presName="Name9" presStyleLbl="sibTrans2D1" presStyleIdx="0" presStyleCnt="2"/>
      <dgm:spPr/>
      <dgm:t>
        <a:bodyPr/>
        <a:lstStyle/>
        <a:p>
          <a:endParaRPr lang="pl-PL"/>
        </a:p>
      </dgm:t>
    </dgm:pt>
    <dgm:pt modelId="{948B5824-707D-4FCC-8BB2-2E4D8F9A46DC}" type="pres">
      <dgm:prSet presAssocID="{71DCCDF8-2FA8-41DE-83B3-1F702D71CDCD}" presName="composite2" presStyleCnt="0"/>
      <dgm:spPr/>
    </dgm:pt>
    <dgm:pt modelId="{90EABB6A-05EC-4069-879F-EEE6DF914B20}" type="pres">
      <dgm:prSet presAssocID="{71DCCDF8-2FA8-41DE-83B3-1F702D71CDCD}" presName="dummyNode2" presStyleLbl="node1" presStyleIdx="0" presStyleCnt="3"/>
      <dgm:spPr/>
    </dgm:pt>
    <dgm:pt modelId="{E045121F-D232-4AAF-8DF3-9F1B0AE4623A}" type="pres">
      <dgm:prSet presAssocID="{71DCCDF8-2FA8-41DE-83B3-1F702D71CDCD}" presName="childNode2" presStyleLbl="bgAcc1" presStyleIdx="1" presStyleCnt="3" custScaleX="125900" custScaleY="153610" custLinFactNeighborX="1819" custLinFactNeighborY="23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1D6C33-E488-4CFE-A43E-7C7C30D97B49}" type="pres">
      <dgm:prSet presAssocID="{71DCCDF8-2FA8-41DE-83B3-1F702D71CDC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9A9507-BCE9-4217-8F68-71ECC5ECEF7C}" type="pres">
      <dgm:prSet presAssocID="{71DCCDF8-2FA8-41DE-83B3-1F702D71CDCD}" presName="parentNode2" presStyleLbl="node1" presStyleIdx="1" presStyleCnt="3" custLinFactNeighborX="-8531" custLinFactNeighborY="-2703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55113F-F755-4AFD-8CF1-44BC9306AD1D}" type="pres">
      <dgm:prSet presAssocID="{71DCCDF8-2FA8-41DE-83B3-1F702D71CDCD}" presName="connSite2" presStyleCnt="0"/>
      <dgm:spPr/>
    </dgm:pt>
    <dgm:pt modelId="{739AE20E-8782-4904-AA38-252704478823}" type="pres">
      <dgm:prSet presAssocID="{39F34A45-0C55-4267-8874-20584B2B0E98}" presName="Name18" presStyleLbl="sibTrans2D1" presStyleIdx="1" presStyleCnt="2" custLinFactNeighborX="4639" custLinFactNeighborY="-735"/>
      <dgm:spPr/>
      <dgm:t>
        <a:bodyPr/>
        <a:lstStyle/>
        <a:p>
          <a:endParaRPr lang="pl-PL"/>
        </a:p>
      </dgm:t>
    </dgm:pt>
    <dgm:pt modelId="{4DEC688C-B379-4D9C-925B-7189DD7D5207}" type="pres">
      <dgm:prSet presAssocID="{39FB5E30-9927-4684-9B0D-B80F0878FBE9}" presName="composite1" presStyleCnt="0"/>
      <dgm:spPr/>
    </dgm:pt>
    <dgm:pt modelId="{9AC4FF54-551C-4643-B5A9-E543436258C0}" type="pres">
      <dgm:prSet presAssocID="{39FB5E30-9927-4684-9B0D-B80F0878FBE9}" presName="dummyNode1" presStyleLbl="node1" presStyleIdx="1" presStyleCnt="3"/>
      <dgm:spPr/>
    </dgm:pt>
    <dgm:pt modelId="{1676A09D-41D5-4BFB-9B53-D300C0BF116C}" type="pres">
      <dgm:prSet presAssocID="{39FB5E30-9927-4684-9B0D-B80F0878FBE9}" presName="childNode1" presStyleLbl="bgAcc1" presStyleIdx="2" presStyleCnt="3" custScaleX="115829" custScaleY="114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8DB35C-9984-4C70-B4A4-64DEC6460D07}" type="pres">
      <dgm:prSet presAssocID="{39FB5E30-9927-4684-9B0D-B80F0878FBE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1AAB-E091-4E16-A115-C55912496874}" type="pres">
      <dgm:prSet presAssocID="{39FB5E30-9927-4684-9B0D-B80F0878FBE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5819CC-C5AE-49B8-8222-3B8478E6274B}" type="pres">
      <dgm:prSet presAssocID="{39FB5E30-9927-4684-9B0D-B80F0878FBE9}" presName="connSite1" presStyleCnt="0"/>
      <dgm:spPr/>
    </dgm:pt>
  </dgm:ptLst>
  <dgm:cxnLst>
    <dgm:cxn modelId="{E1115FD3-7405-4A66-828B-F6A01468E320}" type="presOf" srcId="{39F34A45-0C55-4267-8874-20584B2B0E98}" destId="{739AE20E-8782-4904-AA38-252704478823}" srcOrd="0" destOrd="0" presId="urn:microsoft.com/office/officeart/2005/8/layout/hProcess4"/>
    <dgm:cxn modelId="{E053A99C-E352-49AF-B1BC-0915BD31356C}" srcId="{B3B266E9-70A8-406C-A1E7-AFDF59A5D216}" destId="{5D1A37D5-55B3-40BC-B2A0-20289EEC9C0E}" srcOrd="0" destOrd="0" parTransId="{47C1B050-121E-4952-8D6C-7AC3239F89BB}" sibTransId="{7FFD61B5-A7D2-4CE7-A5EF-191BFB1E781C}"/>
    <dgm:cxn modelId="{8D742BD2-AACC-4AC5-BD63-197578509CB7}" type="presOf" srcId="{F2B2E295-3D42-428F-AC52-74A3EB3954E0}" destId="{E045121F-D232-4AAF-8DF3-9F1B0AE4623A}" srcOrd="0" destOrd="0" presId="urn:microsoft.com/office/officeart/2005/8/layout/hProcess4"/>
    <dgm:cxn modelId="{53B0742F-B36E-4AA0-8C67-BE6C323CFEFF}" srcId="{71DCCDF8-2FA8-41DE-83B3-1F702D71CDCD}" destId="{91AB571E-9524-42F7-9DE9-97A67160E403}" srcOrd="2" destOrd="0" parTransId="{61C8501E-8C35-48DD-AE72-58A6E0A4624C}" sibTransId="{382D9236-82AC-4B45-8BD8-CF80DFF8C01D}"/>
    <dgm:cxn modelId="{8FB51970-57E9-4D63-BDDD-4916609AA01F}" type="presOf" srcId="{316D5CA4-C88A-4551-B2E6-BDC7CFBAF28A}" destId="{A48DB35C-9984-4C70-B4A4-64DEC6460D07}" srcOrd="1" destOrd="1" presId="urn:microsoft.com/office/officeart/2005/8/layout/hProcess4"/>
    <dgm:cxn modelId="{41291575-9132-4675-B7C4-67D53B69613B}" type="presOf" srcId="{B4DA149A-1E64-44E0-A711-DC713694208F}" destId="{99C10591-FA08-4B4C-BEC3-04CDFB5034A7}" srcOrd="1" destOrd="1" presId="urn:microsoft.com/office/officeart/2005/8/layout/hProcess4"/>
    <dgm:cxn modelId="{E3A96330-FA29-4D42-A79A-A9CE595E2B88}" srcId="{71DCCDF8-2FA8-41DE-83B3-1F702D71CDCD}" destId="{26029B44-D627-44F0-AF09-7DDEDF315DB5}" srcOrd="1" destOrd="0" parTransId="{6C79D1A4-64FB-47FF-9177-ECF2E4598F69}" sibTransId="{D4DF53F4-3FFA-4090-9174-991687BCCBFD}"/>
    <dgm:cxn modelId="{93F187E6-C94E-400E-B4F1-CC13C6E9C7A7}" srcId="{39FB5E30-9927-4684-9B0D-B80F0878FBE9}" destId="{31CEA048-DBE7-4C72-8522-0BC5236964E6}" srcOrd="0" destOrd="0" parTransId="{0FA213F5-53B0-4BE3-8C31-491096753CD3}" sibTransId="{41C01AA1-3DFE-42D0-9307-346A0D359C73}"/>
    <dgm:cxn modelId="{149C8E60-D984-4B6F-9492-C70199648B5B}" type="presOf" srcId="{91AB571E-9524-42F7-9DE9-97A67160E403}" destId="{A31D6C33-E488-4CFE-A43E-7C7C30D97B49}" srcOrd="1" destOrd="2" presId="urn:microsoft.com/office/officeart/2005/8/layout/hProcess4"/>
    <dgm:cxn modelId="{BE79E985-60E4-4F26-B6E6-C2247D5834AD}" type="presOf" srcId="{31CEA048-DBE7-4C72-8522-0BC5236964E6}" destId="{A48DB35C-9984-4C70-B4A4-64DEC6460D07}" srcOrd="1" destOrd="0" presId="urn:microsoft.com/office/officeart/2005/8/layout/hProcess4"/>
    <dgm:cxn modelId="{00AB5880-458B-4D4A-AB7D-F2B263B6A7DE}" type="presOf" srcId="{31CEA048-DBE7-4C72-8522-0BC5236964E6}" destId="{1676A09D-41D5-4BFB-9B53-D300C0BF116C}" srcOrd="0" destOrd="0" presId="urn:microsoft.com/office/officeart/2005/8/layout/hProcess4"/>
    <dgm:cxn modelId="{4CB71B12-E324-468E-AA4A-CB7D18887CAF}" type="presOf" srcId="{1B844290-DC96-4D07-AB84-1BBB332F24D8}" destId="{99C10591-FA08-4B4C-BEC3-04CDFB5034A7}" srcOrd="1" destOrd="0" presId="urn:microsoft.com/office/officeart/2005/8/layout/hProcess4"/>
    <dgm:cxn modelId="{627BF300-45A7-43C3-A2BD-DB5F0DC04182}" type="presOf" srcId="{B4DA149A-1E64-44E0-A711-DC713694208F}" destId="{CE13C58F-90B5-4197-8B0B-06E4526794DF}" srcOrd="0" destOrd="1" presId="urn:microsoft.com/office/officeart/2005/8/layout/hProcess4"/>
    <dgm:cxn modelId="{4DD728A0-C28B-4A25-B820-37263EF3AD2A}" type="presOf" srcId="{5D1A37D5-55B3-40BC-B2A0-20289EEC9C0E}" destId="{748359C3-5F9A-4A58-9093-7F6BD0933E79}" srcOrd="0" destOrd="0" presId="urn:microsoft.com/office/officeart/2005/8/layout/hProcess4"/>
    <dgm:cxn modelId="{4C05FF34-8581-4953-892A-2A4C6DA031DE}" type="presOf" srcId="{F2B2E295-3D42-428F-AC52-74A3EB3954E0}" destId="{A31D6C33-E488-4CFE-A43E-7C7C30D97B49}" srcOrd="1" destOrd="0" presId="urn:microsoft.com/office/officeart/2005/8/layout/hProcess4"/>
    <dgm:cxn modelId="{9BCD0E7A-AE07-4253-8402-7C3E0AD978C1}" srcId="{B3B266E9-70A8-406C-A1E7-AFDF59A5D216}" destId="{71DCCDF8-2FA8-41DE-83B3-1F702D71CDCD}" srcOrd="1" destOrd="0" parTransId="{93D882E5-7D78-4B13-ADA0-977CCD3D0414}" sibTransId="{39F34A45-0C55-4267-8874-20584B2B0E98}"/>
    <dgm:cxn modelId="{CF247FD1-5691-41E8-B3F5-52F69EDE61CC}" type="presOf" srcId="{71DCCDF8-2FA8-41DE-83B3-1F702D71CDCD}" destId="{C49A9507-BCE9-4217-8F68-71ECC5ECEF7C}" srcOrd="0" destOrd="0" presId="urn:microsoft.com/office/officeart/2005/8/layout/hProcess4"/>
    <dgm:cxn modelId="{EA1DE685-A279-4D24-8233-AFF819E33A35}" srcId="{39FB5E30-9927-4684-9B0D-B80F0878FBE9}" destId="{316D5CA4-C88A-4551-B2E6-BDC7CFBAF28A}" srcOrd="1" destOrd="0" parTransId="{76A2ECC9-CDAB-464D-964B-4737DA1DD05D}" sibTransId="{5EDF5454-ECE2-4FDD-AA8E-4B1EAB7ADEFD}"/>
    <dgm:cxn modelId="{E4255C03-56D0-4467-A487-0EC87518836F}" type="presOf" srcId="{B3B266E9-70A8-406C-A1E7-AFDF59A5D216}" destId="{ACA9E45A-4D0F-43B6-8BCF-B1294325413A}" srcOrd="0" destOrd="0" presId="urn:microsoft.com/office/officeart/2005/8/layout/hProcess4"/>
    <dgm:cxn modelId="{0EABA42C-4222-469D-8941-55224650076C}" type="presOf" srcId="{26029B44-D627-44F0-AF09-7DDEDF315DB5}" destId="{E045121F-D232-4AAF-8DF3-9F1B0AE4623A}" srcOrd="0" destOrd="1" presId="urn:microsoft.com/office/officeart/2005/8/layout/hProcess4"/>
    <dgm:cxn modelId="{72E7E620-FE36-4504-8FBD-AAC1AD86F092}" srcId="{B3B266E9-70A8-406C-A1E7-AFDF59A5D216}" destId="{39FB5E30-9927-4684-9B0D-B80F0878FBE9}" srcOrd="2" destOrd="0" parTransId="{AECCA731-97A1-42BB-80F9-B7FD925F35C5}" sibTransId="{7C86238D-FD4B-4EC4-AFDD-7FCEBFE00745}"/>
    <dgm:cxn modelId="{7C8F4D79-B2C8-4A16-9AAA-6BBBAB5227FB}" srcId="{5D1A37D5-55B3-40BC-B2A0-20289EEC9C0E}" destId="{1B844290-DC96-4D07-AB84-1BBB332F24D8}" srcOrd="0" destOrd="0" parTransId="{D669B70D-5804-431E-B3F6-0022D8B3BC80}" sibTransId="{2C2C7739-0CEF-45FD-BAD4-3D2D08E66B07}"/>
    <dgm:cxn modelId="{45DC8831-90FC-474D-A1C7-7686784B5718}" srcId="{5D1A37D5-55B3-40BC-B2A0-20289EEC9C0E}" destId="{B4DA149A-1E64-44E0-A711-DC713694208F}" srcOrd="1" destOrd="0" parTransId="{BF542C69-DE64-4616-A4E4-B01580310898}" sibTransId="{C5C5E72B-9834-48F7-8DC9-C44F1FB716E9}"/>
    <dgm:cxn modelId="{AE297EB6-B887-4C43-AC3B-11071EE4620F}" type="presOf" srcId="{39FB5E30-9927-4684-9B0D-B80F0878FBE9}" destId="{7FC41AAB-E091-4E16-A115-C55912496874}" srcOrd="0" destOrd="0" presId="urn:microsoft.com/office/officeart/2005/8/layout/hProcess4"/>
    <dgm:cxn modelId="{267D54BF-DF8E-4103-8D2D-3A087D4F2D32}" srcId="{71DCCDF8-2FA8-41DE-83B3-1F702D71CDCD}" destId="{F2B2E295-3D42-428F-AC52-74A3EB3954E0}" srcOrd="0" destOrd="0" parTransId="{E0F8FF12-342A-46C9-B179-6400A0FE1B9C}" sibTransId="{DF12BC1F-3E37-4EE3-A417-B5E89F1CB7C5}"/>
    <dgm:cxn modelId="{D5C5C3F8-274A-4075-8B00-D505527A044D}" type="presOf" srcId="{1B844290-DC96-4D07-AB84-1BBB332F24D8}" destId="{CE13C58F-90B5-4197-8B0B-06E4526794DF}" srcOrd="0" destOrd="0" presId="urn:microsoft.com/office/officeart/2005/8/layout/hProcess4"/>
    <dgm:cxn modelId="{07CDE6E7-7E44-49AE-BD39-E1FEFD3F953F}" type="presOf" srcId="{316D5CA4-C88A-4551-B2E6-BDC7CFBAF28A}" destId="{1676A09D-41D5-4BFB-9B53-D300C0BF116C}" srcOrd="0" destOrd="1" presId="urn:microsoft.com/office/officeart/2005/8/layout/hProcess4"/>
    <dgm:cxn modelId="{1701DA94-633D-4F13-A23E-AD8AEFA6CD6D}" type="presOf" srcId="{91AB571E-9524-42F7-9DE9-97A67160E403}" destId="{E045121F-D232-4AAF-8DF3-9F1B0AE4623A}" srcOrd="0" destOrd="2" presId="urn:microsoft.com/office/officeart/2005/8/layout/hProcess4"/>
    <dgm:cxn modelId="{11E1EACA-6079-46C1-B703-8DF70E1440D2}" type="presOf" srcId="{26029B44-D627-44F0-AF09-7DDEDF315DB5}" destId="{A31D6C33-E488-4CFE-A43E-7C7C30D97B49}" srcOrd="1" destOrd="1" presId="urn:microsoft.com/office/officeart/2005/8/layout/hProcess4"/>
    <dgm:cxn modelId="{B5A7B13D-10EA-481F-99F3-80857A0A1EE4}" type="presOf" srcId="{7FFD61B5-A7D2-4CE7-A5EF-191BFB1E781C}" destId="{1C449AC5-7CCB-4E89-B9D6-2FDFEF2CE03A}" srcOrd="0" destOrd="0" presId="urn:microsoft.com/office/officeart/2005/8/layout/hProcess4"/>
    <dgm:cxn modelId="{79EC9EFD-340F-406D-BF7B-2EDD59189387}" type="presParOf" srcId="{ACA9E45A-4D0F-43B6-8BCF-B1294325413A}" destId="{EBF6E50B-5F63-49EE-B8E5-250C145553B2}" srcOrd="0" destOrd="0" presId="urn:microsoft.com/office/officeart/2005/8/layout/hProcess4"/>
    <dgm:cxn modelId="{7BB2D966-9ED5-4DDF-9974-2A05B873EADA}" type="presParOf" srcId="{ACA9E45A-4D0F-43B6-8BCF-B1294325413A}" destId="{24F5F817-310B-4189-9C1F-610A4EFB0CB7}" srcOrd="1" destOrd="0" presId="urn:microsoft.com/office/officeart/2005/8/layout/hProcess4"/>
    <dgm:cxn modelId="{0BFD5D9D-73D1-42F9-933E-EF8B98FEAB85}" type="presParOf" srcId="{ACA9E45A-4D0F-43B6-8BCF-B1294325413A}" destId="{F37D4608-2D55-4DBF-A1B5-3285F37D5165}" srcOrd="2" destOrd="0" presId="urn:microsoft.com/office/officeart/2005/8/layout/hProcess4"/>
    <dgm:cxn modelId="{863166F4-03AE-4549-8910-3DF69003A3EC}" type="presParOf" srcId="{F37D4608-2D55-4DBF-A1B5-3285F37D5165}" destId="{29E4DD84-ED7E-48D6-9BA3-97A61BAE4767}" srcOrd="0" destOrd="0" presId="urn:microsoft.com/office/officeart/2005/8/layout/hProcess4"/>
    <dgm:cxn modelId="{605F3771-5F26-49A6-98EC-A8977DDD8F4B}" type="presParOf" srcId="{29E4DD84-ED7E-48D6-9BA3-97A61BAE4767}" destId="{C28E2F72-1853-40DF-8E4C-A603C7DB5298}" srcOrd="0" destOrd="0" presId="urn:microsoft.com/office/officeart/2005/8/layout/hProcess4"/>
    <dgm:cxn modelId="{8ABE749B-ACA6-473B-8964-F5F21E55B26F}" type="presParOf" srcId="{29E4DD84-ED7E-48D6-9BA3-97A61BAE4767}" destId="{CE13C58F-90B5-4197-8B0B-06E4526794DF}" srcOrd="1" destOrd="0" presId="urn:microsoft.com/office/officeart/2005/8/layout/hProcess4"/>
    <dgm:cxn modelId="{D1452BA2-2ECA-4F9C-B950-91C91D2E071E}" type="presParOf" srcId="{29E4DD84-ED7E-48D6-9BA3-97A61BAE4767}" destId="{99C10591-FA08-4B4C-BEC3-04CDFB5034A7}" srcOrd="2" destOrd="0" presId="urn:microsoft.com/office/officeart/2005/8/layout/hProcess4"/>
    <dgm:cxn modelId="{2A9CE602-DAD8-436D-85AC-F0DA05239E08}" type="presParOf" srcId="{29E4DD84-ED7E-48D6-9BA3-97A61BAE4767}" destId="{748359C3-5F9A-4A58-9093-7F6BD0933E79}" srcOrd="3" destOrd="0" presId="urn:microsoft.com/office/officeart/2005/8/layout/hProcess4"/>
    <dgm:cxn modelId="{FAB71EF6-CECA-4838-A9D5-7E79799CCA7E}" type="presParOf" srcId="{29E4DD84-ED7E-48D6-9BA3-97A61BAE4767}" destId="{86DAEC82-BD1E-4C43-ADC2-A5468A5D65D0}" srcOrd="4" destOrd="0" presId="urn:microsoft.com/office/officeart/2005/8/layout/hProcess4"/>
    <dgm:cxn modelId="{99228323-5FB2-48C3-BB4D-FF0702C6B001}" type="presParOf" srcId="{F37D4608-2D55-4DBF-A1B5-3285F37D5165}" destId="{1C449AC5-7CCB-4E89-B9D6-2FDFEF2CE03A}" srcOrd="1" destOrd="0" presId="urn:microsoft.com/office/officeart/2005/8/layout/hProcess4"/>
    <dgm:cxn modelId="{6174954B-D996-4102-8F20-6B70CAD55B30}" type="presParOf" srcId="{F37D4608-2D55-4DBF-A1B5-3285F37D5165}" destId="{948B5824-707D-4FCC-8BB2-2E4D8F9A46DC}" srcOrd="2" destOrd="0" presId="urn:microsoft.com/office/officeart/2005/8/layout/hProcess4"/>
    <dgm:cxn modelId="{BBAE4B1E-BB38-465D-B47C-E3C7A5D5DDAB}" type="presParOf" srcId="{948B5824-707D-4FCC-8BB2-2E4D8F9A46DC}" destId="{90EABB6A-05EC-4069-879F-EEE6DF914B20}" srcOrd="0" destOrd="0" presId="urn:microsoft.com/office/officeart/2005/8/layout/hProcess4"/>
    <dgm:cxn modelId="{97BAFD76-B951-45DA-A247-C3760C0ABC3A}" type="presParOf" srcId="{948B5824-707D-4FCC-8BB2-2E4D8F9A46DC}" destId="{E045121F-D232-4AAF-8DF3-9F1B0AE4623A}" srcOrd="1" destOrd="0" presId="urn:microsoft.com/office/officeart/2005/8/layout/hProcess4"/>
    <dgm:cxn modelId="{38D1C522-1C18-48DC-AE67-1F28B84C1C7B}" type="presParOf" srcId="{948B5824-707D-4FCC-8BB2-2E4D8F9A46DC}" destId="{A31D6C33-E488-4CFE-A43E-7C7C30D97B49}" srcOrd="2" destOrd="0" presId="urn:microsoft.com/office/officeart/2005/8/layout/hProcess4"/>
    <dgm:cxn modelId="{04694080-902B-43ED-9764-387BF6757122}" type="presParOf" srcId="{948B5824-707D-4FCC-8BB2-2E4D8F9A46DC}" destId="{C49A9507-BCE9-4217-8F68-71ECC5ECEF7C}" srcOrd="3" destOrd="0" presId="urn:microsoft.com/office/officeart/2005/8/layout/hProcess4"/>
    <dgm:cxn modelId="{EAD1F6DC-D601-4EEE-9806-CBE0BA9D1B6A}" type="presParOf" srcId="{948B5824-707D-4FCC-8BB2-2E4D8F9A46DC}" destId="{E455113F-F755-4AFD-8CF1-44BC9306AD1D}" srcOrd="4" destOrd="0" presId="urn:microsoft.com/office/officeart/2005/8/layout/hProcess4"/>
    <dgm:cxn modelId="{D61D8520-3B5B-4FB8-9DFF-84B0558DEEF1}" type="presParOf" srcId="{F37D4608-2D55-4DBF-A1B5-3285F37D5165}" destId="{739AE20E-8782-4904-AA38-252704478823}" srcOrd="3" destOrd="0" presId="urn:microsoft.com/office/officeart/2005/8/layout/hProcess4"/>
    <dgm:cxn modelId="{F8FE9B8D-9A4E-4F16-9C37-9C95EDE4FEC9}" type="presParOf" srcId="{F37D4608-2D55-4DBF-A1B5-3285F37D5165}" destId="{4DEC688C-B379-4D9C-925B-7189DD7D5207}" srcOrd="4" destOrd="0" presId="urn:microsoft.com/office/officeart/2005/8/layout/hProcess4"/>
    <dgm:cxn modelId="{B3807D1E-2159-4B2A-A92D-2F724913ABAC}" type="presParOf" srcId="{4DEC688C-B379-4D9C-925B-7189DD7D5207}" destId="{9AC4FF54-551C-4643-B5A9-E543436258C0}" srcOrd="0" destOrd="0" presId="urn:microsoft.com/office/officeart/2005/8/layout/hProcess4"/>
    <dgm:cxn modelId="{F360EA67-4130-4361-8307-14114AD452FD}" type="presParOf" srcId="{4DEC688C-B379-4D9C-925B-7189DD7D5207}" destId="{1676A09D-41D5-4BFB-9B53-D300C0BF116C}" srcOrd="1" destOrd="0" presId="urn:microsoft.com/office/officeart/2005/8/layout/hProcess4"/>
    <dgm:cxn modelId="{2E3A3763-B3E4-4075-99F2-6C8AD8AB12DE}" type="presParOf" srcId="{4DEC688C-B379-4D9C-925B-7189DD7D5207}" destId="{A48DB35C-9984-4C70-B4A4-64DEC6460D07}" srcOrd="2" destOrd="0" presId="urn:microsoft.com/office/officeart/2005/8/layout/hProcess4"/>
    <dgm:cxn modelId="{89ACAB81-85E4-436D-8E05-D044C07FB0D8}" type="presParOf" srcId="{4DEC688C-B379-4D9C-925B-7189DD7D5207}" destId="{7FC41AAB-E091-4E16-A115-C55912496874}" srcOrd="3" destOrd="0" presId="urn:microsoft.com/office/officeart/2005/8/layout/hProcess4"/>
    <dgm:cxn modelId="{5AF07FA2-5C1A-4722-97A4-C541269B9073}" type="presParOf" srcId="{4DEC688C-B379-4D9C-925B-7189DD7D5207}" destId="{485819CC-C5AE-49B8-8222-3B8478E6274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E5637-149D-40F3-983D-BBC136B640B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DE6DFB-59DA-451F-A057-7F90B611B9B5}">
      <dgm:prSet phldrT="[Tekst]" custT="1"/>
      <dgm:spPr>
        <a:solidFill>
          <a:schemeClr val="bg1">
            <a:lumMod val="6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pl-PL" sz="3000" b="1" dirty="0" smtClean="0">
              <a:solidFill>
                <a:schemeClr val="tx1"/>
              </a:solidFill>
            </a:rPr>
            <a:t>„</a:t>
          </a:r>
          <a:r>
            <a:rPr lang="pl-PL" sz="3000" b="1" dirty="0" err="1" smtClean="0">
              <a:solidFill>
                <a:schemeClr val="tx1"/>
              </a:solidFill>
            </a:rPr>
            <a:t>Alimenciarz</a:t>
          </a:r>
          <a:r>
            <a:rPr lang="pl-PL" sz="3000" b="1" dirty="0" smtClean="0">
              <a:solidFill>
                <a:schemeClr val="tx1"/>
              </a:solidFill>
            </a:rPr>
            <a:t>”</a:t>
          </a:r>
        </a:p>
        <a:p>
          <a:pPr>
            <a:spcAft>
              <a:spcPts val="0"/>
            </a:spcAft>
          </a:pPr>
          <a:r>
            <a:rPr lang="pl-PL" sz="3000" b="1" dirty="0" smtClean="0">
              <a:solidFill>
                <a:schemeClr val="tx1"/>
              </a:solidFill>
            </a:rPr>
            <a:t>który nie chce …</a:t>
          </a:r>
          <a:endParaRPr lang="pl-PL" sz="3000" b="1" dirty="0">
            <a:solidFill>
              <a:schemeClr val="tx1"/>
            </a:solidFill>
          </a:endParaRPr>
        </a:p>
      </dgm:t>
    </dgm:pt>
    <dgm:pt modelId="{F4D6F6A4-494A-4034-9903-30E2735DCBCE}" type="parTrans" cxnId="{80F4249F-B208-4794-A1AF-6B2E0E8AB76C}">
      <dgm:prSet/>
      <dgm:spPr/>
      <dgm:t>
        <a:bodyPr/>
        <a:lstStyle/>
        <a:p>
          <a:endParaRPr lang="pl-PL"/>
        </a:p>
      </dgm:t>
    </dgm:pt>
    <dgm:pt modelId="{E4806733-7176-48AC-B15B-399CB0E3A4B5}" type="sibTrans" cxnId="{80F4249F-B208-4794-A1AF-6B2E0E8AB76C}">
      <dgm:prSet/>
      <dgm:spPr/>
      <dgm:t>
        <a:bodyPr/>
        <a:lstStyle/>
        <a:p>
          <a:endParaRPr lang="pl-PL"/>
        </a:p>
      </dgm:t>
    </dgm:pt>
    <dgm:pt modelId="{DECBBE92-886D-4318-9F96-B9331AF5EE5C}">
      <dgm:prSet phldrT="[Tekst]"/>
      <dgm:spPr>
        <a:solidFill>
          <a:srgbClr val="92D050"/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Żona, Partnerka tzw. ”była”</a:t>
          </a:r>
        </a:p>
        <a:p>
          <a:r>
            <a:rPr lang="pl-PL" b="1" dirty="0" smtClean="0">
              <a:solidFill>
                <a:schemeClr val="tx1"/>
              </a:solidFill>
            </a:rPr>
            <a:t>Rodzina, Dzieci</a:t>
          </a:r>
          <a:endParaRPr lang="pl-PL" b="1" dirty="0">
            <a:solidFill>
              <a:schemeClr val="tx1"/>
            </a:solidFill>
          </a:endParaRPr>
        </a:p>
      </dgm:t>
    </dgm:pt>
    <dgm:pt modelId="{DD2896E1-722C-4D90-8925-58457F1B5065}" type="parTrans" cxnId="{669213DD-17BC-4ED0-BF8C-AE84A3558F3C}">
      <dgm:prSet/>
      <dgm:spPr>
        <a:solidFill>
          <a:srgbClr val="FF0000"/>
        </a:solidFill>
      </dgm:spPr>
      <dgm:t>
        <a:bodyPr/>
        <a:lstStyle/>
        <a:p>
          <a:endParaRPr lang="pl-PL"/>
        </a:p>
      </dgm:t>
    </dgm:pt>
    <dgm:pt modelId="{FC3897FF-1125-457D-862D-9A51020DEEE5}" type="sibTrans" cxnId="{669213DD-17BC-4ED0-BF8C-AE84A3558F3C}">
      <dgm:prSet/>
      <dgm:spPr/>
      <dgm:t>
        <a:bodyPr/>
        <a:lstStyle/>
        <a:p>
          <a:endParaRPr lang="pl-PL"/>
        </a:p>
      </dgm:t>
    </dgm:pt>
    <dgm:pt modelId="{33621BEB-38CF-4381-BF5E-19CF64BB4A0B}">
      <dgm:prSet phldrT="[Tekst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Wymiar sprawiedliwości</a:t>
          </a:r>
        </a:p>
        <a:p>
          <a:r>
            <a:rPr lang="pl-PL" b="1" dirty="0" smtClean="0">
              <a:solidFill>
                <a:schemeClr val="tx1"/>
              </a:solidFill>
            </a:rPr>
            <a:t>/Prokurator, Sędzia, Kurator, Komornik, ZK/</a:t>
          </a:r>
          <a:endParaRPr lang="pl-PL" b="1" dirty="0">
            <a:solidFill>
              <a:schemeClr val="tx1"/>
            </a:solidFill>
          </a:endParaRPr>
        </a:p>
      </dgm:t>
    </dgm:pt>
    <dgm:pt modelId="{C96A5853-1BB3-451B-B717-B5B7BA965C8B}" type="parTrans" cxnId="{3ABD8ABE-1806-4656-B663-6B76F4EE8749}">
      <dgm:prSet/>
      <dgm:spPr>
        <a:solidFill>
          <a:srgbClr val="FF0000"/>
        </a:solidFill>
      </dgm:spPr>
      <dgm:t>
        <a:bodyPr/>
        <a:lstStyle/>
        <a:p>
          <a:endParaRPr lang="pl-PL"/>
        </a:p>
      </dgm:t>
    </dgm:pt>
    <dgm:pt modelId="{A9DB8C6D-4E20-43F4-9F11-B782D75002B6}" type="sibTrans" cxnId="{3ABD8ABE-1806-4656-B663-6B76F4EE8749}">
      <dgm:prSet/>
      <dgm:spPr/>
      <dgm:t>
        <a:bodyPr/>
        <a:lstStyle/>
        <a:p>
          <a:endParaRPr lang="pl-PL"/>
        </a:p>
      </dgm:t>
    </dgm:pt>
    <dgm:pt modelId="{9E2E7CBE-91ED-4A30-8DBF-5D0DD2C3551B}">
      <dgm:prSet phldrT="[Tekst]"/>
      <dgm:spPr>
        <a:solidFill>
          <a:srgbClr val="FFC000"/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Pomoc Społeczna, Fundusz Alimentacyjny</a:t>
          </a:r>
          <a:endParaRPr lang="pl-PL" b="1" dirty="0">
            <a:solidFill>
              <a:schemeClr val="tx1"/>
            </a:solidFill>
          </a:endParaRPr>
        </a:p>
      </dgm:t>
    </dgm:pt>
    <dgm:pt modelId="{DC0B4D1D-F778-47E3-A2EE-0E1905D4010E}" type="parTrans" cxnId="{7A395E96-D220-4AD7-8F32-FD0AE0588FFF}">
      <dgm:prSet/>
      <dgm:spPr>
        <a:solidFill>
          <a:srgbClr val="FF0000"/>
        </a:solidFill>
      </dgm:spPr>
      <dgm:t>
        <a:bodyPr/>
        <a:lstStyle/>
        <a:p>
          <a:endParaRPr lang="pl-PL"/>
        </a:p>
      </dgm:t>
    </dgm:pt>
    <dgm:pt modelId="{DE3DB140-E3E3-4B29-B42D-D67D5EB7ED72}" type="sibTrans" cxnId="{7A395E96-D220-4AD7-8F32-FD0AE0588FFF}">
      <dgm:prSet/>
      <dgm:spPr/>
      <dgm:t>
        <a:bodyPr/>
        <a:lstStyle/>
        <a:p>
          <a:endParaRPr lang="pl-PL"/>
        </a:p>
      </dgm:t>
    </dgm:pt>
    <dgm:pt modelId="{4AA67F2D-AEC4-4934-A3A3-9810966AA19B}">
      <dgm:prSet phldrT="[Tekst]"/>
      <dgm:spPr>
        <a:solidFill>
          <a:schemeClr val="tx2">
            <a:lumMod val="60000"/>
            <a:lumOff val="4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Powiatowy Urząd Pracy</a:t>
          </a:r>
          <a:endParaRPr lang="pl-PL" b="1" dirty="0">
            <a:solidFill>
              <a:schemeClr val="tx1"/>
            </a:solidFill>
          </a:endParaRPr>
        </a:p>
      </dgm:t>
    </dgm:pt>
    <dgm:pt modelId="{C37D030F-B30C-4F57-A328-A390CB4B3D9E}" type="parTrans" cxnId="{811991C1-7D00-4CC5-B1EC-6C4914A7B0AE}">
      <dgm:prSet/>
      <dgm:spPr>
        <a:solidFill>
          <a:srgbClr val="FF0000"/>
        </a:solidFill>
      </dgm:spPr>
      <dgm:t>
        <a:bodyPr/>
        <a:lstStyle/>
        <a:p>
          <a:endParaRPr lang="pl-PL"/>
        </a:p>
      </dgm:t>
    </dgm:pt>
    <dgm:pt modelId="{1525E547-0CEA-420D-9C2D-2E6D0AC81F57}" type="sibTrans" cxnId="{811991C1-7D00-4CC5-B1EC-6C4914A7B0AE}">
      <dgm:prSet/>
      <dgm:spPr/>
      <dgm:t>
        <a:bodyPr/>
        <a:lstStyle/>
        <a:p>
          <a:endParaRPr lang="pl-PL"/>
        </a:p>
      </dgm:t>
    </dgm:pt>
    <dgm:pt modelId="{48D3F492-B16D-4E29-A8D4-35B81BC9184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Cała reszta, tzw. „Społeczeństwo”, media, itd..</a:t>
          </a:r>
          <a:endParaRPr lang="pl-PL" b="1" dirty="0">
            <a:solidFill>
              <a:schemeClr val="tx1"/>
            </a:solidFill>
          </a:endParaRPr>
        </a:p>
      </dgm:t>
    </dgm:pt>
    <dgm:pt modelId="{3D2DF201-6C44-4CCB-B0C0-6F957D48E246}" type="parTrans" cxnId="{FC0F5CBB-3F35-4C09-80F8-1CABF02A3341}">
      <dgm:prSet/>
      <dgm:spPr>
        <a:solidFill>
          <a:srgbClr val="FF0000"/>
        </a:solidFill>
      </dgm:spPr>
      <dgm:t>
        <a:bodyPr/>
        <a:lstStyle/>
        <a:p>
          <a:endParaRPr lang="pl-PL"/>
        </a:p>
      </dgm:t>
    </dgm:pt>
    <dgm:pt modelId="{9A9E7A9F-527C-49F8-B989-65B735E4CDD1}" type="sibTrans" cxnId="{FC0F5CBB-3F35-4C09-80F8-1CABF02A3341}">
      <dgm:prSet/>
      <dgm:spPr/>
      <dgm:t>
        <a:bodyPr/>
        <a:lstStyle/>
        <a:p>
          <a:endParaRPr lang="pl-PL"/>
        </a:p>
      </dgm:t>
    </dgm:pt>
    <dgm:pt modelId="{5A9EAD2C-9C56-4B00-852E-5464FD142724}" type="pres">
      <dgm:prSet presAssocID="{25AE5637-149D-40F3-983D-BBC136B640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55371F-0A4C-4157-A4AA-39E6C8F93B2C}" type="pres">
      <dgm:prSet presAssocID="{69DE6DFB-59DA-451F-A057-7F90B611B9B5}" presName="centerShape" presStyleLbl="node0" presStyleIdx="0" presStyleCnt="1" custScaleX="154953" custScaleY="91428" custLinFactNeighborY="-867"/>
      <dgm:spPr/>
      <dgm:t>
        <a:bodyPr/>
        <a:lstStyle/>
        <a:p>
          <a:endParaRPr lang="pl-PL"/>
        </a:p>
      </dgm:t>
    </dgm:pt>
    <dgm:pt modelId="{A123C7AE-61C5-47F2-96FA-7639CC4005A8}" type="pres">
      <dgm:prSet presAssocID="{DD2896E1-722C-4D90-8925-58457F1B5065}" presName="parTrans" presStyleLbl="bgSibTrans2D1" presStyleIdx="0" presStyleCnt="5" custLinFactNeighborX="6936" custLinFactNeighborY="8166"/>
      <dgm:spPr/>
      <dgm:t>
        <a:bodyPr/>
        <a:lstStyle/>
        <a:p>
          <a:endParaRPr lang="pl-PL"/>
        </a:p>
      </dgm:t>
    </dgm:pt>
    <dgm:pt modelId="{25DD5363-311E-4705-A473-83CD4386E0D6}" type="pres">
      <dgm:prSet presAssocID="{DECBBE92-886D-4318-9F96-B9331AF5EE5C}" presName="node" presStyleLbl="node1" presStyleIdx="0" presStyleCnt="5" custRadScaleRad="123091" custRadScaleInc="-25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857217-74A7-4295-9871-325B1EC806E2}" type="pres">
      <dgm:prSet presAssocID="{C96A5853-1BB3-451B-B717-B5B7BA965C8B}" presName="parTrans" presStyleLbl="bgSibTrans2D1" presStyleIdx="1" presStyleCnt="5" custAng="113598" custScaleY="110090" custLinFactNeighborX="3559" custLinFactNeighborY="13396"/>
      <dgm:spPr/>
      <dgm:t>
        <a:bodyPr/>
        <a:lstStyle/>
        <a:p>
          <a:endParaRPr lang="pl-PL"/>
        </a:p>
      </dgm:t>
    </dgm:pt>
    <dgm:pt modelId="{35E9363E-4E4E-4A6F-9403-EA86BD37CDE5}" type="pres">
      <dgm:prSet presAssocID="{33621BEB-38CF-4381-BF5E-19CF64BB4A0B}" presName="node" presStyleLbl="node1" presStyleIdx="1" presStyleCnt="5" custRadScaleRad="143008" custRadScaleInc="-374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8F9781-1FE7-4F3B-A32A-BBCB2F20828F}" type="pres">
      <dgm:prSet presAssocID="{DC0B4D1D-F778-47E3-A2EE-0E1905D4010E}" presName="parTrans" presStyleLbl="bgSibTrans2D1" presStyleIdx="2" presStyleCnt="5" custAng="216083" custLinFactNeighborX="3374" custLinFactNeighborY="12972"/>
      <dgm:spPr/>
      <dgm:t>
        <a:bodyPr/>
        <a:lstStyle/>
        <a:p>
          <a:endParaRPr lang="pl-PL"/>
        </a:p>
      </dgm:t>
    </dgm:pt>
    <dgm:pt modelId="{29BF5721-63CC-489A-990A-0614DF837508}" type="pres">
      <dgm:prSet presAssocID="{9E2E7CBE-91ED-4A30-8DBF-5D0DD2C3551B}" presName="node" presStyleLbl="node1" presStyleIdx="2" presStyleCnt="5" custRadScaleRad="88511" custRadScaleInc="-98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023B71-1C8F-4ED0-A244-E7070101EEE5}" type="pres">
      <dgm:prSet presAssocID="{C37D030F-B30C-4F57-A328-A390CB4B3D9E}" presName="parTrans" presStyleLbl="bgSibTrans2D1" presStyleIdx="3" presStyleCnt="5" custAng="21347694" custLinFactNeighborX="-2513" custLinFactNeighborY="10936"/>
      <dgm:spPr/>
      <dgm:t>
        <a:bodyPr/>
        <a:lstStyle/>
        <a:p>
          <a:endParaRPr lang="pl-PL"/>
        </a:p>
      </dgm:t>
    </dgm:pt>
    <dgm:pt modelId="{67C68C99-40D7-46ED-B51B-3C9EFF6E68CF}" type="pres">
      <dgm:prSet presAssocID="{4AA67F2D-AEC4-4934-A3A3-9810966AA19B}" presName="node" presStyleLbl="node1" presStyleIdx="3" presStyleCnt="5" custRadScaleRad="123195" custRadScaleInc="77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FE2C8A-D285-49B6-B1BA-3EFFFCEF657A}" type="pres">
      <dgm:prSet presAssocID="{3D2DF201-6C44-4CCB-B0C0-6F957D48E246}" presName="parTrans" presStyleLbl="bgSibTrans2D1" presStyleIdx="4" presStyleCnt="5" custAng="238700" custLinFactNeighborX="-7476" custLinFactNeighborY="13396"/>
      <dgm:spPr/>
      <dgm:t>
        <a:bodyPr/>
        <a:lstStyle/>
        <a:p>
          <a:endParaRPr lang="pl-PL"/>
        </a:p>
      </dgm:t>
    </dgm:pt>
    <dgm:pt modelId="{3564CDB8-240B-4439-8EFD-EAD0C0C23A00}" type="pres">
      <dgm:prSet presAssocID="{48D3F492-B16D-4E29-A8D4-35B81BC91841}" presName="node" presStyleLbl="node1" presStyleIdx="4" presStyleCnt="5" custScaleX="95891" custScaleY="106819" custRadScaleRad="1225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9A0D7C-5695-4957-9A9C-FD26BF32702A}" type="presOf" srcId="{C96A5853-1BB3-451B-B717-B5B7BA965C8B}" destId="{E2857217-74A7-4295-9871-325B1EC806E2}" srcOrd="0" destOrd="0" presId="urn:microsoft.com/office/officeart/2005/8/layout/radial4"/>
    <dgm:cxn modelId="{811991C1-7D00-4CC5-B1EC-6C4914A7B0AE}" srcId="{69DE6DFB-59DA-451F-A057-7F90B611B9B5}" destId="{4AA67F2D-AEC4-4934-A3A3-9810966AA19B}" srcOrd="3" destOrd="0" parTransId="{C37D030F-B30C-4F57-A328-A390CB4B3D9E}" sibTransId="{1525E547-0CEA-420D-9C2D-2E6D0AC81F57}"/>
    <dgm:cxn modelId="{D82E2625-7DF0-4C66-A02E-1DA5C463DDC4}" type="presOf" srcId="{69DE6DFB-59DA-451F-A057-7F90B611B9B5}" destId="{7955371F-0A4C-4157-A4AA-39E6C8F93B2C}" srcOrd="0" destOrd="0" presId="urn:microsoft.com/office/officeart/2005/8/layout/radial4"/>
    <dgm:cxn modelId="{28C5B77A-56AA-40B9-99F4-F139A29BA1F7}" type="presOf" srcId="{3D2DF201-6C44-4CCB-B0C0-6F957D48E246}" destId="{97FE2C8A-D285-49B6-B1BA-3EFFFCEF657A}" srcOrd="0" destOrd="0" presId="urn:microsoft.com/office/officeart/2005/8/layout/radial4"/>
    <dgm:cxn modelId="{5D49C1FA-2CD2-4A06-BFA8-857B8AB4B759}" type="presOf" srcId="{48D3F492-B16D-4E29-A8D4-35B81BC91841}" destId="{3564CDB8-240B-4439-8EFD-EAD0C0C23A00}" srcOrd="0" destOrd="0" presId="urn:microsoft.com/office/officeart/2005/8/layout/radial4"/>
    <dgm:cxn modelId="{4B7FD94C-BEB9-411D-AF5D-6CE97FA78DB9}" type="presOf" srcId="{9E2E7CBE-91ED-4A30-8DBF-5D0DD2C3551B}" destId="{29BF5721-63CC-489A-990A-0614DF837508}" srcOrd="0" destOrd="0" presId="urn:microsoft.com/office/officeart/2005/8/layout/radial4"/>
    <dgm:cxn modelId="{AABBF508-6A60-4BA7-8DA7-1F18BBCBB389}" type="presOf" srcId="{DD2896E1-722C-4D90-8925-58457F1B5065}" destId="{A123C7AE-61C5-47F2-96FA-7639CC4005A8}" srcOrd="0" destOrd="0" presId="urn:microsoft.com/office/officeart/2005/8/layout/radial4"/>
    <dgm:cxn modelId="{FC0F5CBB-3F35-4C09-80F8-1CABF02A3341}" srcId="{69DE6DFB-59DA-451F-A057-7F90B611B9B5}" destId="{48D3F492-B16D-4E29-A8D4-35B81BC91841}" srcOrd="4" destOrd="0" parTransId="{3D2DF201-6C44-4CCB-B0C0-6F957D48E246}" sibTransId="{9A9E7A9F-527C-49F8-B989-65B735E4CDD1}"/>
    <dgm:cxn modelId="{C2255305-5C96-47B2-8BF9-798426D42F6E}" type="presOf" srcId="{4AA67F2D-AEC4-4934-A3A3-9810966AA19B}" destId="{67C68C99-40D7-46ED-B51B-3C9EFF6E68CF}" srcOrd="0" destOrd="0" presId="urn:microsoft.com/office/officeart/2005/8/layout/radial4"/>
    <dgm:cxn modelId="{ACF57F7A-49E0-491D-91FB-0A8B291DF662}" type="presOf" srcId="{DC0B4D1D-F778-47E3-A2EE-0E1905D4010E}" destId="{368F9781-1FE7-4F3B-A32A-BBCB2F20828F}" srcOrd="0" destOrd="0" presId="urn:microsoft.com/office/officeart/2005/8/layout/radial4"/>
    <dgm:cxn modelId="{7A395E96-D220-4AD7-8F32-FD0AE0588FFF}" srcId="{69DE6DFB-59DA-451F-A057-7F90B611B9B5}" destId="{9E2E7CBE-91ED-4A30-8DBF-5D0DD2C3551B}" srcOrd="2" destOrd="0" parTransId="{DC0B4D1D-F778-47E3-A2EE-0E1905D4010E}" sibTransId="{DE3DB140-E3E3-4B29-B42D-D67D5EB7ED72}"/>
    <dgm:cxn modelId="{3ABD8ABE-1806-4656-B663-6B76F4EE8749}" srcId="{69DE6DFB-59DA-451F-A057-7F90B611B9B5}" destId="{33621BEB-38CF-4381-BF5E-19CF64BB4A0B}" srcOrd="1" destOrd="0" parTransId="{C96A5853-1BB3-451B-B717-B5B7BA965C8B}" sibTransId="{A9DB8C6D-4E20-43F4-9F11-B782D75002B6}"/>
    <dgm:cxn modelId="{0187E025-23E4-417E-BCB5-D7424FF16C41}" type="presOf" srcId="{33621BEB-38CF-4381-BF5E-19CF64BB4A0B}" destId="{35E9363E-4E4E-4A6F-9403-EA86BD37CDE5}" srcOrd="0" destOrd="0" presId="urn:microsoft.com/office/officeart/2005/8/layout/radial4"/>
    <dgm:cxn modelId="{5CE11989-A515-4DE0-A1E0-3899812151AD}" type="presOf" srcId="{C37D030F-B30C-4F57-A328-A390CB4B3D9E}" destId="{C8023B71-1C8F-4ED0-A244-E7070101EEE5}" srcOrd="0" destOrd="0" presId="urn:microsoft.com/office/officeart/2005/8/layout/radial4"/>
    <dgm:cxn modelId="{669213DD-17BC-4ED0-BF8C-AE84A3558F3C}" srcId="{69DE6DFB-59DA-451F-A057-7F90B611B9B5}" destId="{DECBBE92-886D-4318-9F96-B9331AF5EE5C}" srcOrd="0" destOrd="0" parTransId="{DD2896E1-722C-4D90-8925-58457F1B5065}" sibTransId="{FC3897FF-1125-457D-862D-9A51020DEEE5}"/>
    <dgm:cxn modelId="{80F4249F-B208-4794-A1AF-6B2E0E8AB76C}" srcId="{25AE5637-149D-40F3-983D-BBC136B640B0}" destId="{69DE6DFB-59DA-451F-A057-7F90B611B9B5}" srcOrd="0" destOrd="0" parTransId="{F4D6F6A4-494A-4034-9903-30E2735DCBCE}" sibTransId="{E4806733-7176-48AC-B15B-399CB0E3A4B5}"/>
    <dgm:cxn modelId="{57C8F884-9677-40FA-A943-890EC0D748E5}" type="presOf" srcId="{DECBBE92-886D-4318-9F96-B9331AF5EE5C}" destId="{25DD5363-311E-4705-A473-83CD4386E0D6}" srcOrd="0" destOrd="0" presId="urn:microsoft.com/office/officeart/2005/8/layout/radial4"/>
    <dgm:cxn modelId="{7271EEA0-1749-4821-B630-38BD85E27E6C}" type="presOf" srcId="{25AE5637-149D-40F3-983D-BBC136B640B0}" destId="{5A9EAD2C-9C56-4B00-852E-5464FD142724}" srcOrd="0" destOrd="0" presId="urn:microsoft.com/office/officeart/2005/8/layout/radial4"/>
    <dgm:cxn modelId="{5F017EC5-D8EC-44FF-80B5-C3E4F4F96D2A}" type="presParOf" srcId="{5A9EAD2C-9C56-4B00-852E-5464FD142724}" destId="{7955371F-0A4C-4157-A4AA-39E6C8F93B2C}" srcOrd="0" destOrd="0" presId="urn:microsoft.com/office/officeart/2005/8/layout/radial4"/>
    <dgm:cxn modelId="{50BDABEE-947E-4F65-8288-504DEE18CBB3}" type="presParOf" srcId="{5A9EAD2C-9C56-4B00-852E-5464FD142724}" destId="{A123C7AE-61C5-47F2-96FA-7639CC4005A8}" srcOrd="1" destOrd="0" presId="urn:microsoft.com/office/officeart/2005/8/layout/radial4"/>
    <dgm:cxn modelId="{5E86D9F6-926F-45DE-B0B4-7ECEC6104F03}" type="presParOf" srcId="{5A9EAD2C-9C56-4B00-852E-5464FD142724}" destId="{25DD5363-311E-4705-A473-83CD4386E0D6}" srcOrd="2" destOrd="0" presId="urn:microsoft.com/office/officeart/2005/8/layout/radial4"/>
    <dgm:cxn modelId="{8D52330C-DD9A-4064-8905-A1AA98A08C2C}" type="presParOf" srcId="{5A9EAD2C-9C56-4B00-852E-5464FD142724}" destId="{E2857217-74A7-4295-9871-325B1EC806E2}" srcOrd="3" destOrd="0" presId="urn:microsoft.com/office/officeart/2005/8/layout/radial4"/>
    <dgm:cxn modelId="{A1FC74F2-962B-407D-9DAC-C547EABA5B1C}" type="presParOf" srcId="{5A9EAD2C-9C56-4B00-852E-5464FD142724}" destId="{35E9363E-4E4E-4A6F-9403-EA86BD37CDE5}" srcOrd="4" destOrd="0" presId="urn:microsoft.com/office/officeart/2005/8/layout/radial4"/>
    <dgm:cxn modelId="{C13F8DFF-0C44-419E-8DC8-A8972EB29A9D}" type="presParOf" srcId="{5A9EAD2C-9C56-4B00-852E-5464FD142724}" destId="{368F9781-1FE7-4F3B-A32A-BBCB2F20828F}" srcOrd="5" destOrd="0" presId="urn:microsoft.com/office/officeart/2005/8/layout/radial4"/>
    <dgm:cxn modelId="{BE9B3CC6-79A3-4365-A999-3F5CA6456A9B}" type="presParOf" srcId="{5A9EAD2C-9C56-4B00-852E-5464FD142724}" destId="{29BF5721-63CC-489A-990A-0614DF837508}" srcOrd="6" destOrd="0" presId="urn:microsoft.com/office/officeart/2005/8/layout/radial4"/>
    <dgm:cxn modelId="{A983E206-2AD7-43D8-B5C6-B203FEC88010}" type="presParOf" srcId="{5A9EAD2C-9C56-4B00-852E-5464FD142724}" destId="{C8023B71-1C8F-4ED0-A244-E7070101EEE5}" srcOrd="7" destOrd="0" presId="urn:microsoft.com/office/officeart/2005/8/layout/radial4"/>
    <dgm:cxn modelId="{48F048A7-2847-420B-9065-7B0FC0452D10}" type="presParOf" srcId="{5A9EAD2C-9C56-4B00-852E-5464FD142724}" destId="{67C68C99-40D7-46ED-B51B-3C9EFF6E68CF}" srcOrd="8" destOrd="0" presId="urn:microsoft.com/office/officeart/2005/8/layout/radial4"/>
    <dgm:cxn modelId="{6A63C006-C874-4BD5-ADF2-EA9E402371BC}" type="presParOf" srcId="{5A9EAD2C-9C56-4B00-852E-5464FD142724}" destId="{97FE2C8A-D285-49B6-B1BA-3EFFFCEF657A}" srcOrd="9" destOrd="0" presId="urn:microsoft.com/office/officeart/2005/8/layout/radial4"/>
    <dgm:cxn modelId="{6F443312-4C71-4038-A181-4A814363C00C}" type="presParOf" srcId="{5A9EAD2C-9C56-4B00-852E-5464FD142724}" destId="{3564CDB8-240B-4439-8EFD-EAD0C0C23A0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C58F-90B5-4197-8B0B-06E4526794DF}">
      <dsp:nvSpPr>
        <dsp:cNvPr id="0" name=""/>
        <dsp:cNvSpPr/>
      </dsp:nvSpPr>
      <dsp:spPr>
        <a:xfrm>
          <a:off x="125479" y="1082642"/>
          <a:ext cx="2522301" cy="208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Narastający konflikt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Rozpad związku</a:t>
          </a:r>
          <a:endParaRPr lang="pl-PL" sz="2300" kern="1200" dirty="0"/>
        </a:p>
      </dsp:txBody>
      <dsp:txXfrm>
        <a:off x="173354" y="1130517"/>
        <a:ext cx="2426551" cy="1538827"/>
      </dsp:txXfrm>
    </dsp:sp>
    <dsp:sp modelId="{1C449AC5-7CCB-4E89-B9D6-2FDFEF2CE03A}">
      <dsp:nvSpPr>
        <dsp:cNvPr id="0" name=""/>
        <dsp:cNvSpPr/>
      </dsp:nvSpPr>
      <dsp:spPr>
        <a:xfrm>
          <a:off x="1502234" y="1183297"/>
          <a:ext cx="3363242" cy="3363242"/>
        </a:xfrm>
        <a:prstGeom prst="leftCircularArrow">
          <a:avLst>
            <a:gd name="adj1" fmla="val 3202"/>
            <a:gd name="adj2" fmla="val 394521"/>
            <a:gd name="adj3" fmla="val 2242639"/>
            <a:gd name="adj4" fmla="val 9097097"/>
            <a:gd name="adj5" fmla="val 37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359C3-5F9A-4A58-9093-7F6BD0933E79}">
      <dsp:nvSpPr>
        <dsp:cNvPr id="0" name=""/>
        <dsp:cNvSpPr/>
      </dsp:nvSpPr>
      <dsp:spPr>
        <a:xfrm>
          <a:off x="685991" y="2717219"/>
          <a:ext cx="2242045" cy="8915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Rozwód / separacja</a:t>
          </a:r>
          <a:endParaRPr lang="pl-PL" sz="2700" kern="1200" dirty="0"/>
        </a:p>
      </dsp:txBody>
      <dsp:txXfrm>
        <a:off x="712105" y="2743333"/>
        <a:ext cx="2189817" cy="839359"/>
      </dsp:txXfrm>
    </dsp:sp>
    <dsp:sp modelId="{E045121F-D232-4AAF-8DF3-9F1B0AE4623A}">
      <dsp:nvSpPr>
        <dsp:cNvPr id="0" name=""/>
        <dsp:cNvSpPr/>
      </dsp:nvSpPr>
      <dsp:spPr>
        <a:xfrm>
          <a:off x="3486766" y="574511"/>
          <a:ext cx="3175577" cy="3195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Sprawa sądowa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Podział władzy rodzicielskiej i majątku, wspólnych długów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ALIMENTY</a:t>
          </a:r>
          <a:endParaRPr lang="pl-PL" sz="2400" kern="1200" dirty="0"/>
        </a:p>
      </dsp:txBody>
      <dsp:txXfrm>
        <a:off x="3560307" y="1332836"/>
        <a:ext cx="3028495" cy="2363791"/>
      </dsp:txXfrm>
    </dsp:sp>
    <dsp:sp modelId="{739AE20E-8782-4904-AA38-252704478823}">
      <dsp:nvSpPr>
        <dsp:cNvPr id="0" name=""/>
        <dsp:cNvSpPr/>
      </dsp:nvSpPr>
      <dsp:spPr>
        <a:xfrm>
          <a:off x="5012522" y="-526376"/>
          <a:ext cx="3770096" cy="3770096"/>
        </a:xfrm>
        <a:prstGeom prst="circularArrow">
          <a:avLst>
            <a:gd name="adj1" fmla="val 2857"/>
            <a:gd name="adj2" fmla="val 349095"/>
            <a:gd name="adj3" fmla="val 19743919"/>
            <a:gd name="adj4" fmla="val 12844036"/>
            <a:gd name="adj5" fmla="val 3333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A9507-BCE9-4217-8F68-71ECC5ECEF7C}">
      <dsp:nvSpPr>
        <dsp:cNvPr id="0" name=""/>
        <dsp:cNvSpPr/>
      </dsp:nvSpPr>
      <dsp:spPr>
        <a:xfrm>
          <a:off x="4136766" y="395798"/>
          <a:ext cx="2242045" cy="89158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Rozstanie</a:t>
          </a:r>
          <a:endParaRPr lang="pl-PL" sz="2700" kern="1200" dirty="0"/>
        </a:p>
      </dsp:txBody>
      <dsp:txXfrm>
        <a:off x="4162880" y="421912"/>
        <a:ext cx="2189817" cy="839359"/>
      </dsp:txXfrm>
    </dsp:sp>
    <dsp:sp modelId="{1676A09D-41D5-4BFB-9B53-D300C0BF116C}">
      <dsp:nvSpPr>
        <dsp:cNvPr id="0" name=""/>
        <dsp:cNvSpPr/>
      </dsp:nvSpPr>
      <dsp:spPr>
        <a:xfrm>
          <a:off x="7129311" y="934007"/>
          <a:ext cx="2921556" cy="2379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Jedni płacą, „płaczą i płacą”,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Inni uchylają się lub nie płacą na złość !!!</a:t>
          </a:r>
          <a:endParaRPr lang="pl-PL" sz="2300" kern="1200" dirty="0"/>
        </a:p>
      </dsp:txBody>
      <dsp:txXfrm>
        <a:off x="7184076" y="988772"/>
        <a:ext cx="2812026" cy="1760295"/>
      </dsp:txXfrm>
    </dsp:sp>
    <dsp:sp modelId="{7FC41AAB-E091-4E16-A115-C55912496874}">
      <dsp:nvSpPr>
        <dsp:cNvPr id="0" name=""/>
        <dsp:cNvSpPr/>
      </dsp:nvSpPr>
      <dsp:spPr>
        <a:xfrm>
          <a:off x="7889450" y="2718288"/>
          <a:ext cx="2242045" cy="89158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Nowy Problem</a:t>
          </a:r>
          <a:endParaRPr lang="pl-PL" sz="2700" kern="1200" dirty="0"/>
        </a:p>
      </dsp:txBody>
      <dsp:txXfrm>
        <a:off x="7915564" y="2744402"/>
        <a:ext cx="2189817" cy="839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5371F-0A4C-4157-A4AA-39E6C8F93B2C}">
      <dsp:nvSpPr>
        <dsp:cNvPr id="0" name=""/>
        <dsp:cNvSpPr/>
      </dsp:nvSpPr>
      <dsp:spPr>
        <a:xfrm>
          <a:off x="3599697" y="3282194"/>
          <a:ext cx="3663740" cy="216174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3000" b="1" kern="1200" dirty="0" smtClean="0">
              <a:solidFill>
                <a:schemeClr val="tx1"/>
              </a:solidFill>
            </a:rPr>
            <a:t>„</a:t>
          </a:r>
          <a:r>
            <a:rPr lang="pl-PL" sz="3000" b="1" kern="1200" dirty="0" err="1" smtClean="0">
              <a:solidFill>
                <a:schemeClr val="tx1"/>
              </a:solidFill>
            </a:rPr>
            <a:t>Alimenciarz</a:t>
          </a:r>
          <a:r>
            <a:rPr lang="pl-PL" sz="3000" b="1" kern="1200" dirty="0" smtClean="0">
              <a:solidFill>
                <a:schemeClr val="tx1"/>
              </a:solidFill>
            </a:rPr>
            <a:t>”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3000" b="1" kern="1200" dirty="0" smtClean="0">
              <a:solidFill>
                <a:schemeClr val="tx1"/>
              </a:solidFill>
            </a:rPr>
            <a:t>który nie chce …</a:t>
          </a:r>
          <a:endParaRPr lang="pl-PL" sz="3000" b="1" kern="1200" dirty="0">
            <a:solidFill>
              <a:schemeClr val="tx1"/>
            </a:solidFill>
          </a:endParaRPr>
        </a:p>
      </dsp:txBody>
      <dsp:txXfrm>
        <a:off x="4136239" y="3598774"/>
        <a:ext cx="2590656" cy="1528582"/>
      </dsp:txXfrm>
    </dsp:sp>
    <dsp:sp modelId="{A123C7AE-61C5-47F2-96FA-7639CC4005A8}">
      <dsp:nvSpPr>
        <dsp:cNvPr id="0" name=""/>
        <dsp:cNvSpPr/>
      </dsp:nvSpPr>
      <dsp:spPr>
        <a:xfrm rot="10559819">
          <a:off x="1368147" y="4297028"/>
          <a:ext cx="2272756" cy="67385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D5363-311E-4705-A473-83CD4386E0D6}">
      <dsp:nvSpPr>
        <dsp:cNvPr id="0" name=""/>
        <dsp:cNvSpPr/>
      </dsp:nvSpPr>
      <dsp:spPr>
        <a:xfrm>
          <a:off x="90182" y="3759780"/>
          <a:ext cx="2246199" cy="179695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Żona, Partnerka tzw. ”była”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Rodzina, Dzieci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142813" y="3812411"/>
        <a:ext cx="2140937" cy="1691697"/>
      </dsp:txXfrm>
    </dsp:sp>
    <dsp:sp modelId="{E2857217-74A7-4295-9871-325B1EC806E2}">
      <dsp:nvSpPr>
        <dsp:cNvPr id="0" name=""/>
        <dsp:cNvSpPr/>
      </dsp:nvSpPr>
      <dsp:spPr>
        <a:xfrm rot="12769440">
          <a:off x="1083654" y="2380640"/>
          <a:ext cx="3246954" cy="74185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9363E-4E4E-4A6F-9403-EA86BD37CDE5}">
      <dsp:nvSpPr>
        <dsp:cNvPr id="0" name=""/>
        <dsp:cNvSpPr/>
      </dsp:nvSpPr>
      <dsp:spPr>
        <a:xfrm>
          <a:off x="75870" y="928347"/>
          <a:ext cx="2246199" cy="1796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Wymiar sprawiedliwości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/Prokurator, Sędzia, Kurator, Komornik, ZK/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128501" y="980978"/>
        <a:ext cx="2140937" cy="1691697"/>
      </dsp:txXfrm>
    </dsp:sp>
    <dsp:sp modelId="{368F9781-1FE7-4F3B-A32A-BBCB2F20828F}">
      <dsp:nvSpPr>
        <dsp:cNvPr id="0" name=""/>
        <dsp:cNvSpPr/>
      </dsp:nvSpPr>
      <dsp:spPr>
        <a:xfrm rot="16200000">
          <a:off x="4448810" y="2016872"/>
          <a:ext cx="1824722" cy="67385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F5721-63CC-489A-990A-0614DF837508}">
      <dsp:nvSpPr>
        <dsp:cNvPr id="0" name=""/>
        <dsp:cNvSpPr/>
      </dsp:nvSpPr>
      <dsp:spPr>
        <a:xfrm>
          <a:off x="4119196" y="457349"/>
          <a:ext cx="2246199" cy="179695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Pomoc Społeczna, Fundusz Alimentacyjny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4171827" y="509980"/>
        <a:ext cx="2140937" cy="1691697"/>
      </dsp:txXfrm>
    </dsp:sp>
    <dsp:sp modelId="{C8023B71-1C8F-4ED0-A244-E7070101EEE5}">
      <dsp:nvSpPr>
        <dsp:cNvPr id="0" name=""/>
        <dsp:cNvSpPr/>
      </dsp:nvSpPr>
      <dsp:spPr>
        <a:xfrm rot="18851231">
          <a:off x="6151870" y="2190208"/>
          <a:ext cx="2723081" cy="67385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68C99-40D7-46ED-B51B-3C9EFF6E68CF}">
      <dsp:nvSpPr>
        <dsp:cNvPr id="0" name=""/>
        <dsp:cNvSpPr/>
      </dsp:nvSpPr>
      <dsp:spPr>
        <a:xfrm>
          <a:off x="7476778" y="650865"/>
          <a:ext cx="2246199" cy="179695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Powiatowy Urząd Pracy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7529409" y="703496"/>
        <a:ext cx="2140937" cy="1691697"/>
      </dsp:txXfrm>
    </dsp:sp>
    <dsp:sp modelId="{97FE2C8A-D285-49B6-B1BA-3EFFFCEF657A}">
      <dsp:nvSpPr>
        <dsp:cNvPr id="0" name=""/>
        <dsp:cNvSpPr/>
      </dsp:nvSpPr>
      <dsp:spPr>
        <a:xfrm rot="287342">
          <a:off x="7224856" y="4160410"/>
          <a:ext cx="2290459" cy="67385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4CDB8-240B-4439-8EFD-EAD0C0C23A00}">
      <dsp:nvSpPr>
        <dsp:cNvPr id="0" name=""/>
        <dsp:cNvSpPr/>
      </dsp:nvSpPr>
      <dsp:spPr>
        <a:xfrm>
          <a:off x="8609484" y="3463526"/>
          <a:ext cx="2153902" cy="191949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Cała reszta, tzw. „Społeczeństwo”, media, itd..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8665704" y="3519746"/>
        <a:ext cx="2041462" cy="180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55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339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34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49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84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xfrm>
            <a:off x="1185863" y="685800"/>
            <a:ext cx="4486275" cy="2524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56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43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89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kst tytułowy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3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sparcie1@o2.p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" TargetMode="External"/><Relationship Id="rId5" Type="http://schemas.openxmlformats.org/officeDocument/2006/relationships/hyperlink" Target="http://www.programwsparcia.com/" TargetMode="External"/><Relationship Id="rId4" Type="http://schemas.openxmlformats.org/officeDocument/2006/relationships/hyperlink" Target="mailto:pomrom@o2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2" y="58178"/>
            <a:ext cx="12209792" cy="690356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30902" y="907197"/>
            <a:ext cx="11439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002060"/>
                </a:solidFill>
              </a:rPr>
              <a:t>Pat alimentacyjny</a:t>
            </a:r>
          </a:p>
          <a:p>
            <a:r>
              <a:rPr lang="pl-PL" sz="4800" b="1" dirty="0">
                <a:solidFill>
                  <a:srgbClr val="002060"/>
                </a:solidFill>
              </a:rPr>
              <a:t>Może czas na pragmatyczny język </a:t>
            </a:r>
            <a:r>
              <a:rPr lang="pl-PL" sz="4800" b="1" dirty="0" smtClean="0">
                <a:solidFill>
                  <a:srgbClr val="002060"/>
                </a:solidFill>
              </a:rPr>
              <a:t>korzyści?</a:t>
            </a:r>
            <a:endParaRPr lang="pl-PL" sz="2800" b="1" dirty="0" smtClean="0">
              <a:solidFill>
                <a:srgbClr val="002060"/>
              </a:solidFill>
            </a:endParaRPr>
          </a:p>
          <a:p>
            <a:pPr algn="ctr"/>
            <a:endParaRPr lang="pl-PL" sz="2800" b="1" dirty="0">
              <a:solidFill>
                <a:srgbClr val="00206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Na podstawie doświadczeń w realizacji PROGRAMU EDUKACYJNO-KOREKCYJNEGO dla </a:t>
            </a:r>
            <a:r>
              <a:rPr lang="pl-PL" sz="2800" b="1" dirty="0">
                <a:solidFill>
                  <a:srgbClr val="002060"/>
                </a:solidFill>
              </a:rPr>
              <a:t>osób zobowiązanych do świadczeń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 alimentacyjnych</a:t>
            </a:r>
            <a:endParaRPr 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02" y="4292480"/>
            <a:ext cx="2593787" cy="24194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007" y="4970751"/>
            <a:ext cx="1767993" cy="1877731"/>
          </a:xfrm>
          <a:prstGeom prst="rect">
            <a:avLst/>
          </a:prstGeom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2207310" y="4874238"/>
            <a:ext cx="5800298" cy="1983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defRPr sz="4800"/>
            </a:pPr>
            <a:endParaRPr lang="pl-PL" sz="4800" dirty="0" smtClean="0"/>
          </a:p>
          <a:p>
            <a:pPr hangingPunct="1">
              <a:defRPr sz="3200"/>
            </a:pPr>
            <a:r>
              <a:rPr lang="pl-PL" sz="3200" b="1" dirty="0" smtClean="0"/>
              <a:t>Roman Pomianowski </a:t>
            </a:r>
          </a:p>
          <a:p>
            <a:pPr hangingPunct="1">
              <a:defRPr sz="3200"/>
            </a:pPr>
            <a:r>
              <a:rPr lang="pl-PL" sz="3200" b="1" dirty="0" smtClean="0"/>
              <a:t>26.06.2018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02062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Program Edukacyjno-Korekcyjny dla zobowiązanych do alimentacji – cykl 16 godzin zajęć warsztatowych.</a:t>
            </a:r>
          </a:p>
          <a:p>
            <a:r>
              <a:rPr lang="pl-PL" dirty="0" smtClean="0"/>
              <a:t>Warsztaty dla osób uprawnionych do świadczeń 8 godzin zająć.</a:t>
            </a:r>
          </a:p>
          <a:p>
            <a:r>
              <a:rPr lang="pl-PL" dirty="0" smtClean="0"/>
              <a:t>Doradztwo indywidualne – psychologiczne, finansowe prawne, itd. </a:t>
            </a:r>
          </a:p>
          <a:p>
            <a:r>
              <a:rPr lang="pl-PL" dirty="0" smtClean="0"/>
              <a:t>Mediacje – pomiędzy wierzycielem indywidualnym, FA a dłużnikiem.</a:t>
            </a:r>
          </a:p>
          <a:p>
            <a:r>
              <a:rPr lang="pl-PL" dirty="0" smtClean="0"/>
              <a:t>Cel – doprowadzenie do ugody odblokowującej sytuacje patową.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Pat alimentacyjny </a:t>
            </a:r>
            <a:r>
              <a:rPr lang="pl-PL" sz="3200" b="1" dirty="0">
                <a:solidFill>
                  <a:srgbClr val="002060"/>
                </a:solidFill>
              </a:rPr>
              <a:t>– spojrzenie psychologa praktyka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39942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225529" y="1103644"/>
            <a:ext cx="11781692" cy="56446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1000"/>
              </a:lnSpc>
              <a:defRPr sz="2500" b="1"/>
            </a:pPr>
            <a:r>
              <a:rPr dirty="0" err="1"/>
              <a:t>Dłużnik</a:t>
            </a:r>
            <a:r>
              <a:rPr dirty="0"/>
              <a:t> </a:t>
            </a:r>
            <a:r>
              <a:rPr dirty="0" err="1"/>
              <a:t>zobowiązuje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do: </a:t>
            </a:r>
          </a:p>
          <a:p>
            <a:pPr>
              <a:lnSpc>
                <a:spcPct val="81000"/>
              </a:lnSpc>
              <a:defRPr sz="2500" i="1">
                <a:solidFill>
                  <a:srgbClr val="C00000"/>
                </a:solidFill>
              </a:defRPr>
            </a:pPr>
            <a:r>
              <a:rPr dirty="0"/>
              <a:t>1)</a:t>
            </a:r>
            <a:r>
              <a:rPr dirty="0" err="1"/>
              <a:t>podjęcia</a:t>
            </a:r>
            <a:r>
              <a:rPr dirty="0"/>
              <a:t> </a:t>
            </a:r>
            <a:r>
              <a:rPr dirty="0" err="1"/>
              <a:t>legalnej</a:t>
            </a:r>
            <a:r>
              <a:rPr dirty="0"/>
              <a:t> </a:t>
            </a:r>
            <a:r>
              <a:rPr dirty="0" err="1"/>
              <a:t>pracy</a:t>
            </a:r>
            <a:r>
              <a:rPr dirty="0"/>
              <a:t> w </a:t>
            </a:r>
            <a:r>
              <a:rPr dirty="0" err="1"/>
              <a:t>ustalonym</a:t>
            </a:r>
            <a:r>
              <a:rPr dirty="0"/>
              <a:t> </a:t>
            </a:r>
            <a:r>
              <a:rPr dirty="0" err="1"/>
              <a:t>terminie</a:t>
            </a:r>
            <a:r>
              <a:rPr dirty="0"/>
              <a:t> /– </a:t>
            </a:r>
            <a:r>
              <a:rPr dirty="0" err="1"/>
              <a:t>płaci</a:t>
            </a:r>
            <a:r>
              <a:rPr dirty="0"/>
              <a:t> </a:t>
            </a:r>
            <a:r>
              <a:rPr dirty="0" err="1"/>
              <a:t>podatni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ZUS/;</a:t>
            </a:r>
          </a:p>
          <a:p>
            <a:pPr>
              <a:lnSpc>
                <a:spcPct val="81000"/>
              </a:lnSpc>
              <a:defRPr sz="2500" i="1">
                <a:solidFill>
                  <a:srgbClr val="C00000"/>
                </a:solidFill>
              </a:defRPr>
            </a:pPr>
            <a:r>
              <a:rPr dirty="0"/>
              <a:t>2)</a:t>
            </a:r>
            <a:r>
              <a:rPr dirty="0" err="1"/>
              <a:t>systematycznego</a:t>
            </a:r>
            <a:r>
              <a:rPr dirty="0"/>
              <a:t> </a:t>
            </a:r>
            <a:r>
              <a:rPr dirty="0" err="1"/>
              <a:t>opłacania</a:t>
            </a:r>
            <a:r>
              <a:rPr dirty="0"/>
              <a:t> </a:t>
            </a:r>
            <a:r>
              <a:rPr dirty="0" err="1"/>
              <a:t>orzeczonego</a:t>
            </a:r>
            <a:r>
              <a:rPr dirty="0"/>
              <a:t> </a:t>
            </a:r>
            <a:r>
              <a:rPr dirty="0" err="1"/>
              <a:t>świadczenia</a:t>
            </a:r>
            <a:r>
              <a:rPr dirty="0"/>
              <a:t> </a:t>
            </a:r>
            <a:r>
              <a:rPr dirty="0" err="1"/>
              <a:t>alimentacyjnego</a:t>
            </a:r>
            <a:r>
              <a:rPr dirty="0"/>
              <a:t>;</a:t>
            </a:r>
          </a:p>
          <a:p>
            <a:pPr>
              <a:lnSpc>
                <a:spcPct val="81000"/>
              </a:lnSpc>
              <a:defRPr sz="2500" i="1">
                <a:solidFill>
                  <a:srgbClr val="C00000"/>
                </a:solidFill>
              </a:defRPr>
            </a:pPr>
            <a:r>
              <a:rPr dirty="0"/>
              <a:t>3)</a:t>
            </a:r>
            <a:r>
              <a:rPr dirty="0" err="1"/>
              <a:t>spłaty</a:t>
            </a:r>
            <a:r>
              <a:rPr dirty="0"/>
              <a:t> </a:t>
            </a:r>
            <a:r>
              <a:rPr dirty="0" err="1"/>
              <a:t>powstałych</a:t>
            </a:r>
            <a:r>
              <a:rPr dirty="0"/>
              <a:t> </a:t>
            </a:r>
            <a:r>
              <a:rPr dirty="0" err="1"/>
              <a:t>zaległości</a:t>
            </a:r>
            <a:r>
              <a:rPr dirty="0"/>
              <a:t> z </a:t>
            </a:r>
            <a:r>
              <a:rPr dirty="0" err="1"/>
              <a:t>tytułu</a:t>
            </a:r>
            <a:r>
              <a:rPr dirty="0"/>
              <a:t> </a:t>
            </a:r>
            <a:r>
              <a:rPr dirty="0" err="1"/>
              <a:t>alimentów</a:t>
            </a:r>
            <a:r>
              <a:rPr dirty="0"/>
              <a:t> w </a:t>
            </a:r>
            <a:r>
              <a:rPr dirty="0" err="1"/>
              <a:t>ustalonych</a:t>
            </a:r>
            <a:r>
              <a:rPr dirty="0"/>
              <a:t> </a:t>
            </a:r>
            <a:r>
              <a:rPr dirty="0" err="1"/>
              <a:t>indywidualnie</a:t>
            </a:r>
            <a:r>
              <a:rPr dirty="0"/>
              <a:t> </a:t>
            </a:r>
            <a:r>
              <a:rPr dirty="0" err="1"/>
              <a:t>ratach</a:t>
            </a:r>
            <a:r>
              <a:rPr dirty="0"/>
              <a:t> </a:t>
            </a:r>
            <a:r>
              <a:rPr dirty="0" err="1"/>
              <a:t>miesięcznie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…  /</a:t>
            </a:r>
            <a:r>
              <a:rPr dirty="0" err="1"/>
              <a:t>realnych</a:t>
            </a:r>
            <a:r>
              <a:rPr dirty="0"/>
              <a:t> do </a:t>
            </a:r>
            <a:r>
              <a:rPr dirty="0" err="1"/>
              <a:t>bieżącej</a:t>
            </a:r>
            <a:r>
              <a:rPr dirty="0"/>
              <a:t> </a:t>
            </a:r>
            <a:r>
              <a:rPr dirty="0" err="1"/>
              <a:t>obsługi</a:t>
            </a:r>
            <a:r>
              <a:rPr dirty="0" smtClean="0"/>
              <a:t>/;</a:t>
            </a:r>
            <a:endParaRPr dirty="0"/>
          </a:p>
          <a:p>
            <a:pPr>
              <a:lnSpc>
                <a:spcPct val="81000"/>
              </a:lnSpc>
              <a:defRPr sz="2500" b="1"/>
            </a:pPr>
            <a:endParaRPr lang="pl-PL" dirty="0" smtClean="0"/>
          </a:p>
          <a:p>
            <a:pPr>
              <a:lnSpc>
                <a:spcPct val="81000"/>
              </a:lnSpc>
              <a:defRPr sz="2500" b="1"/>
            </a:pPr>
            <a:r>
              <a:rPr dirty="0" err="1" smtClean="0"/>
              <a:t>Fundusz</a:t>
            </a:r>
            <a:r>
              <a:rPr dirty="0" smtClean="0"/>
              <a:t> </a:t>
            </a:r>
            <a:r>
              <a:rPr dirty="0" err="1"/>
              <a:t>Alimentacyjny</a:t>
            </a:r>
            <a:r>
              <a:rPr dirty="0"/>
              <a:t> </a:t>
            </a:r>
            <a:r>
              <a:rPr b="0" dirty="0"/>
              <a:t>– </a:t>
            </a:r>
            <a:r>
              <a:rPr b="0" dirty="0" err="1"/>
              <a:t>reprezentowany</a:t>
            </a:r>
            <a:r>
              <a:rPr b="0" dirty="0"/>
              <a:t> </a:t>
            </a:r>
            <a:r>
              <a:rPr b="0" dirty="0" err="1"/>
              <a:t>przez</a:t>
            </a:r>
            <a:r>
              <a:rPr b="0" dirty="0"/>
              <a:t> … </a:t>
            </a:r>
            <a:r>
              <a:rPr b="0" dirty="0" err="1"/>
              <a:t>zobowiązuje</a:t>
            </a:r>
            <a:r>
              <a:rPr b="0" dirty="0"/>
              <a:t> </a:t>
            </a:r>
            <a:r>
              <a:rPr b="0" dirty="0" err="1"/>
              <a:t>się</a:t>
            </a:r>
            <a:r>
              <a:rPr b="0" dirty="0"/>
              <a:t> do:</a:t>
            </a:r>
          </a:p>
          <a:p>
            <a:pPr>
              <a:lnSpc>
                <a:spcPct val="81000"/>
              </a:lnSpc>
              <a:defRPr sz="2500" i="1">
                <a:solidFill>
                  <a:srgbClr val="002060"/>
                </a:solidFill>
              </a:defRPr>
            </a:pPr>
            <a:r>
              <a:rPr dirty="0"/>
              <a:t>1)</a:t>
            </a:r>
            <a:r>
              <a:rPr dirty="0" err="1"/>
              <a:t>warunkowego</a:t>
            </a:r>
            <a:r>
              <a:rPr dirty="0"/>
              <a:t> </a:t>
            </a:r>
            <a:r>
              <a:rPr dirty="0" err="1"/>
              <a:t>zawieszenia</a:t>
            </a:r>
            <a:r>
              <a:rPr dirty="0"/>
              <a:t> </a:t>
            </a:r>
            <a:r>
              <a:rPr dirty="0" err="1"/>
              <a:t>egzekucji</a:t>
            </a:r>
            <a:r>
              <a:rPr dirty="0"/>
              <a:t> </a:t>
            </a:r>
            <a:r>
              <a:rPr dirty="0" err="1"/>
              <a:t>komorniczej</a:t>
            </a:r>
            <a:r>
              <a:rPr dirty="0"/>
              <a:t> </a:t>
            </a:r>
            <a:r>
              <a:rPr dirty="0" err="1"/>
              <a:t>zaległych</a:t>
            </a:r>
            <a:r>
              <a:rPr dirty="0"/>
              <a:t> </a:t>
            </a:r>
            <a:r>
              <a:rPr dirty="0" err="1"/>
              <a:t>zobowiązań</a:t>
            </a:r>
            <a:r>
              <a:rPr dirty="0"/>
              <a:t> </a:t>
            </a:r>
            <a:r>
              <a:rPr dirty="0" smtClean="0"/>
              <a:t>al</a:t>
            </a:r>
            <a:r>
              <a:rPr lang="pl-PL" dirty="0" smtClean="0"/>
              <a:t>.</a:t>
            </a:r>
            <a:r>
              <a:rPr dirty="0" smtClean="0"/>
              <a:t>;</a:t>
            </a:r>
            <a:endParaRPr dirty="0"/>
          </a:p>
          <a:p>
            <a:pPr>
              <a:lnSpc>
                <a:spcPct val="81000"/>
              </a:lnSpc>
              <a:defRPr sz="2500" i="1">
                <a:solidFill>
                  <a:srgbClr val="002060"/>
                </a:solidFill>
              </a:defRPr>
            </a:pPr>
            <a:r>
              <a:rPr dirty="0"/>
              <a:t>2)</a:t>
            </a:r>
            <a:r>
              <a:rPr dirty="0" err="1"/>
              <a:t>umorzenia</a:t>
            </a:r>
            <a:r>
              <a:rPr dirty="0"/>
              <a:t>, np. </a:t>
            </a:r>
            <a:r>
              <a:rPr lang="pl-PL" dirty="0" smtClean="0"/>
              <a:t>3</a:t>
            </a:r>
            <a:r>
              <a:rPr dirty="0" smtClean="0"/>
              <a:t>% </a:t>
            </a:r>
            <a:r>
              <a:rPr dirty="0" err="1"/>
              <a:t>kwoty</a:t>
            </a:r>
            <a:r>
              <a:rPr dirty="0"/>
              <a:t> </a:t>
            </a:r>
            <a:r>
              <a:rPr dirty="0" err="1"/>
              <a:t>zaległych</a:t>
            </a:r>
            <a:r>
              <a:rPr dirty="0"/>
              <a:t> </a:t>
            </a:r>
            <a:r>
              <a:rPr dirty="0" err="1"/>
              <a:t>zobowiązań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6 </a:t>
            </a:r>
            <a:r>
              <a:rPr dirty="0" err="1"/>
              <a:t>miesiącach</a:t>
            </a:r>
            <a:r>
              <a:rPr dirty="0"/>
              <a:t> </a:t>
            </a:r>
            <a:r>
              <a:rPr dirty="0" err="1"/>
              <a:t>rzetelnego</a:t>
            </a:r>
            <a:r>
              <a:rPr dirty="0"/>
              <a:t> </a:t>
            </a:r>
            <a:r>
              <a:rPr dirty="0" err="1"/>
              <a:t>wywiązywania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</a:t>
            </a:r>
            <a:r>
              <a:rPr dirty="0" err="1"/>
              <a:t>dłużnika</a:t>
            </a:r>
            <a:r>
              <a:rPr dirty="0"/>
              <a:t> z </a:t>
            </a:r>
            <a:r>
              <a:rPr dirty="0" err="1"/>
              <a:t>warunków</a:t>
            </a:r>
            <a:r>
              <a:rPr dirty="0"/>
              <a:t> </a:t>
            </a:r>
            <a:r>
              <a:rPr dirty="0" err="1"/>
              <a:t>zawartej</a:t>
            </a:r>
            <a:r>
              <a:rPr dirty="0"/>
              <a:t> </a:t>
            </a:r>
            <a:r>
              <a:rPr dirty="0" err="1"/>
              <a:t>ugody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kolejno</a:t>
            </a:r>
            <a:r>
              <a:rPr dirty="0"/>
              <a:t> </a:t>
            </a:r>
            <a:r>
              <a:rPr dirty="0" err="1"/>
              <a:t>progresywnie</a:t>
            </a:r>
            <a:r>
              <a:rPr dirty="0"/>
              <a:t> </a:t>
            </a:r>
            <a:r>
              <a:rPr lang="pl-PL" dirty="0" smtClean="0"/>
              <a:t>5%,</a:t>
            </a:r>
            <a:r>
              <a:rPr dirty="0" smtClean="0"/>
              <a:t>10</a:t>
            </a:r>
            <a:r>
              <a:rPr dirty="0"/>
              <a:t>% </a:t>
            </a:r>
            <a:r>
              <a:rPr lang="pl-PL" dirty="0"/>
              <a:t>,</a:t>
            </a:r>
            <a:r>
              <a:rPr dirty="0" smtClean="0"/>
              <a:t> </a:t>
            </a:r>
            <a:r>
              <a:rPr dirty="0"/>
              <a:t>20</a:t>
            </a:r>
            <a:r>
              <a:rPr dirty="0" smtClean="0"/>
              <a:t>%</a:t>
            </a:r>
            <a:r>
              <a:rPr lang="pl-PL" dirty="0" smtClean="0"/>
              <a:t>,</a:t>
            </a:r>
            <a:r>
              <a:rPr dirty="0" smtClean="0"/>
              <a:t> </a:t>
            </a:r>
            <a:r>
              <a:rPr dirty="0" err="1"/>
              <a:t>itd</a:t>
            </a:r>
            <a:r>
              <a:rPr dirty="0"/>
              <a:t>. , </a:t>
            </a:r>
            <a:r>
              <a:rPr dirty="0" err="1"/>
              <a:t>tak</a:t>
            </a:r>
            <a:r>
              <a:rPr dirty="0"/>
              <a:t> by </a:t>
            </a:r>
            <a:r>
              <a:rPr dirty="0" smtClean="0"/>
              <a:t> </a:t>
            </a:r>
            <a:r>
              <a:rPr dirty="0" err="1"/>
              <a:t>spłata</a:t>
            </a:r>
            <a:r>
              <a:rPr dirty="0"/>
              <a:t> </a:t>
            </a:r>
            <a:r>
              <a:rPr dirty="0" err="1"/>
              <a:t>zadłużenia</a:t>
            </a:r>
            <a:r>
              <a:rPr dirty="0"/>
              <a:t> </a:t>
            </a:r>
            <a:r>
              <a:rPr dirty="0" err="1"/>
              <a:t>nastąpiła</a:t>
            </a:r>
            <a:r>
              <a:rPr dirty="0"/>
              <a:t> w </a:t>
            </a:r>
            <a:r>
              <a:rPr dirty="0" err="1"/>
              <a:t>realnym</a:t>
            </a:r>
            <a:r>
              <a:rPr dirty="0"/>
              <a:t> </a:t>
            </a:r>
            <a:r>
              <a:rPr dirty="0" err="1"/>
              <a:t>okresie</a:t>
            </a:r>
            <a:r>
              <a:rPr dirty="0"/>
              <a:t> 3-4 </a:t>
            </a:r>
            <a:r>
              <a:rPr dirty="0" err="1"/>
              <a:t>lat</a:t>
            </a:r>
            <a:r>
              <a:rPr dirty="0"/>
              <a:t>;</a:t>
            </a:r>
          </a:p>
          <a:p>
            <a:pPr>
              <a:lnSpc>
                <a:spcPct val="81000"/>
              </a:lnSpc>
              <a:defRPr sz="2500" i="1">
                <a:solidFill>
                  <a:srgbClr val="002060"/>
                </a:solidFill>
              </a:defRPr>
            </a:pPr>
            <a:r>
              <a:rPr dirty="0"/>
              <a:t>3)</a:t>
            </a:r>
            <a:r>
              <a:rPr dirty="0" err="1"/>
              <a:t>inne</a:t>
            </a:r>
            <a:r>
              <a:rPr dirty="0"/>
              <a:t> </a:t>
            </a:r>
            <a:r>
              <a:rPr dirty="0" err="1"/>
              <a:t>indywidualne</a:t>
            </a:r>
            <a:r>
              <a:rPr dirty="0"/>
              <a:t> </a:t>
            </a:r>
            <a:r>
              <a:rPr dirty="0" err="1"/>
              <a:t>uzgodnienia</a:t>
            </a:r>
            <a:r>
              <a:rPr dirty="0"/>
              <a:t> </a:t>
            </a:r>
            <a:r>
              <a:rPr dirty="0" err="1"/>
              <a:t>wynikające</a:t>
            </a:r>
            <a:r>
              <a:rPr dirty="0"/>
              <a:t> z IP.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70021" y="320842"/>
            <a:ext cx="108806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Przykładowo</a:t>
            </a:r>
            <a:r>
              <a:rPr kumimoji="0" lang="pl-PL" sz="36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sytuacja pracującego „na czarno”  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093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60421"/>
            <a:ext cx="10515600" cy="786063"/>
          </a:xfrm>
        </p:spPr>
        <p:txBody>
          <a:bodyPr>
            <a:normAutofit/>
          </a:bodyPr>
          <a:lstStyle/>
          <a:p>
            <a:r>
              <a:rPr lang="pl-PL" dirty="0" smtClean="0"/>
              <a:t>Potencjalne efekty - trochę fantazji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090862"/>
            <a:ext cx="10515600" cy="558265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31952"/>
              </p:ext>
            </p:extLst>
          </p:nvPr>
        </p:nvGraphicFramePr>
        <p:xfrm>
          <a:off x="838200" y="946484"/>
          <a:ext cx="9888415" cy="3547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8358"/>
                <a:gridCol w="2278404"/>
                <a:gridCol w="2071276"/>
                <a:gridCol w="1633683"/>
                <a:gridCol w="1836694"/>
              </a:tblGrid>
              <a:tr h="771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 </a:t>
                      </a:r>
                      <a:r>
                        <a:rPr lang="pl-PL" sz="2400" dirty="0" smtClean="0">
                          <a:effectLst/>
                        </a:rPr>
                        <a:t>Płaci po</a:t>
                      </a:r>
                      <a:r>
                        <a:rPr lang="pl-PL" sz="2400" baseline="0" dirty="0" smtClean="0">
                          <a:effectLst/>
                        </a:rPr>
                        <a:t> 500zł bieżącej raty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Ma 15000zł zadłużenia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płaci po </a:t>
                      </a:r>
                      <a:r>
                        <a:rPr lang="pl-PL" sz="2400" dirty="0" smtClean="0">
                          <a:effectLst/>
                        </a:rPr>
                        <a:t>200zł</a:t>
                      </a:r>
                      <a:r>
                        <a:rPr lang="pl-PL" sz="2400" baseline="0" dirty="0" smtClean="0">
                          <a:effectLst/>
                        </a:rPr>
                        <a:t> </a:t>
                      </a:r>
                      <a:r>
                        <a:rPr lang="pl-PL" sz="2400" baseline="0" dirty="0" err="1" smtClean="0">
                          <a:effectLst/>
                        </a:rPr>
                        <a:t>zaległosci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umorzenie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Poziom umorzenia 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po 6 </a:t>
                      </a:r>
                      <a:r>
                        <a:rPr lang="pl-PL" sz="2400" dirty="0" smtClean="0">
                          <a:effectLst/>
                        </a:rPr>
                        <a:t>mies.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1200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414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3%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po kol. 6 m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13386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1200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609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5%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11577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1200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1038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10%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9339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1200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1628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20%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7711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1200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1953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30%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5758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1200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2279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50%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416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Po 3 latach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 </a:t>
                      </a:r>
                      <a:r>
                        <a:rPr lang="pl-PL" sz="2400" b="1" dirty="0" smtClean="0">
                          <a:effectLst/>
                        </a:rPr>
                        <a:t>0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</a:rPr>
                        <a:t>7200</a:t>
                      </a:r>
                      <a:endParaRPr lang="pl-P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7921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 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33781"/>
              </p:ext>
            </p:extLst>
          </p:nvPr>
        </p:nvGraphicFramePr>
        <p:xfrm>
          <a:off x="2888343" y="4501449"/>
          <a:ext cx="4383314" cy="18209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1333"/>
                <a:gridCol w="2021981"/>
              </a:tblGrid>
              <a:tr h="4512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Płaci bieżące al..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 smtClean="0">
                          <a:effectLst/>
                        </a:rPr>
                        <a:t>18000zł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</a:tr>
              <a:tr h="4512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ZUS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 smtClean="0">
                          <a:effectLst/>
                        </a:rPr>
                        <a:t>19740zł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</a:tr>
              <a:tr h="4512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US PIT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 smtClean="0">
                          <a:effectLst/>
                        </a:rPr>
                        <a:t>10332zł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</a:tr>
              <a:tr h="46731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 smtClean="0">
                          <a:effectLst/>
                        </a:rPr>
                        <a:t>Łącznie </a:t>
                      </a:r>
                      <a:r>
                        <a:rPr lang="pl-PL" sz="2400" u="none" strike="noStrike" dirty="0">
                          <a:effectLst/>
                        </a:rPr>
                        <a:t>przez </a:t>
                      </a:r>
                      <a:r>
                        <a:rPr lang="pl-PL" sz="2400" u="none" strike="noStrike" dirty="0" smtClean="0">
                          <a:effectLst/>
                        </a:rPr>
                        <a:t>3lata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1" u="none" strike="noStrike" dirty="0" smtClean="0">
                          <a:effectLst/>
                        </a:rPr>
                        <a:t>55272zł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23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Pat alimentacyjny </a:t>
            </a:r>
            <a:r>
              <a:rPr lang="pl-PL" sz="3200" b="1" dirty="0">
                <a:solidFill>
                  <a:srgbClr val="002060"/>
                </a:solidFill>
              </a:rPr>
              <a:t>– spojrzenie psychologa praktyka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199" y="1520824"/>
            <a:ext cx="11080531" cy="5068661"/>
          </a:xfrm>
        </p:spPr>
        <p:txBody>
          <a:bodyPr>
            <a:normAutofit/>
          </a:bodyPr>
          <a:lstStyle/>
          <a:p>
            <a:r>
              <a:rPr lang="pl-PL" dirty="0" smtClean="0"/>
              <a:t>Program jest już pilotażowo realizowany:</a:t>
            </a:r>
          </a:p>
          <a:p>
            <a:r>
              <a:rPr lang="pl-PL" dirty="0" smtClean="0"/>
              <a:t>W 2017 w ramach Programu Wsparcia Rodziny Zagrożonej Kryzysem Rozpadu – Poznań, Czarnków, Nowy Tomyśl;</a:t>
            </a:r>
          </a:p>
          <a:p>
            <a:r>
              <a:rPr lang="pl-PL" dirty="0" smtClean="0"/>
              <a:t>Obecnie ruszył Program E-K w 6 zakładach karnych;</a:t>
            </a:r>
          </a:p>
          <a:p>
            <a:r>
              <a:rPr lang="pl-PL" dirty="0" smtClean="0"/>
              <a:t>W przygotowaniu /od września w mieście Poznaniu, Szamotułach, …</a:t>
            </a:r>
          </a:p>
          <a:p>
            <a:r>
              <a:rPr lang="pl-PL" dirty="0" smtClean="0"/>
              <a:t>Wyniki ewaluacji – obiecujące.</a:t>
            </a:r>
          </a:p>
          <a:p>
            <a:r>
              <a:rPr lang="pl-PL" dirty="0" smtClean="0"/>
              <a:t>Bariery:</a:t>
            </a:r>
          </a:p>
          <a:p>
            <a:pPr lvl="1"/>
            <a:r>
              <a:rPr lang="pl-PL" dirty="0" smtClean="0"/>
              <a:t>Silne emocje utrudniające wypracowanie ugody między tzw. „byłymi”;</a:t>
            </a:r>
          </a:p>
          <a:p>
            <a:pPr lvl="1"/>
            <a:r>
              <a:rPr lang="pl-PL" dirty="0" smtClean="0"/>
              <a:t>Nastawienie urzędników – ustawa o pomocy uprawnionym zezwala, </a:t>
            </a:r>
            <a:r>
              <a:rPr lang="pl-PL" b="1" dirty="0" smtClean="0"/>
              <a:t>ale nie nakazuje!!!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28407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pl-PL" dirty="0" smtClean="0"/>
              <a:t>Reasumując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175658"/>
            <a:ext cx="10515600" cy="5001305"/>
          </a:xfrm>
        </p:spPr>
        <p:txBody>
          <a:bodyPr/>
          <a:lstStyle/>
          <a:p>
            <a:r>
              <a:rPr lang="pl-PL" dirty="0" smtClean="0"/>
              <a:t>Złożony problem nie-alimentacji wymaga podejmowania zróżnicowanych i bardziej zindywidualizowanych działań:</a:t>
            </a:r>
          </a:p>
          <a:p>
            <a:r>
              <a:rPr lang="pl-PL" dirty="0" smtClean="0"/>
              <a:t>Propozycje zawarte w tzw. „pakiecie alimentacyjnym</a:t>
            </a:r>
            <a:r>
              <a:rPr lang="pl-PL" smtClean="0"/>
              <a:t>” uważamy </a:t>
            </a:r>
            <a:r>
              <a:rPr lang="pl-PL" dirty="0" smtClean="0"/>
              <a:t>za krok w dobrą stronę, choć nadal zdecydowanie niewystarczający.</a:t>
            </a:r>
          </a:p>
          <a:p>
            <a:r>
              <a:rPr lang="pl-PL" dirty="0" smtClean="0"/>
              <a:t>Robimy wszystko by choć pilotażowo zweryfikować słuszność i efektywność proponowanego przez nas podejścia.</a:t>
            </a:r>
          </a:p>
          <a:p>
            <a:r>
              <a:rPr lang="pl-PL" dirty="0" smtClean="0"/>
              <a:t>Formalnie nie ma przeszkód pracujemy nad stworzeniem bardziej sprzyjającego klimatu.</a:t>
            </a:r>
          </a:p>
          <a:p>
            <a:endParaRPr lang="pl-PL" dirty="0"/>
          </a:p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4302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ytuł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              </a:t>
            </a:r>
          </a:p>
        </p:txBody>
      </p:sp>
      <p:sp>
        <p:nvSpPr>
          <p:cNvPr id="663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974678" y="1027905"/>
            <a:ext cx="10515601" cy="48815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3900" i="1"/>
            </a:pPr>
            <a:r>
              <a:t>Dziękuję za uwagę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		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		</a:t>
            </a:r>
            <a:r>
              <a:rPr sz="3300"/>
              <a:t>Kontakt: </a:t>
            </a:r>
            <a:r>
              <a:rPr sz="33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wsparcie1@o2.pl</a:t>
            </a:r>
            <a:endParaRPr sz="3600"/>
          </a:p>
          <a:p>
            <a:pPr marL="0" indent="0">
              <a:lnSpc>
                <a:spcPct val="81000"/>
              </a:lnSpc>
              <a:buSzTx/>
              <a:buNone/>
              <a:defRPr sz="3300"/>
            </a:pPr>
            <a:r>
              <a:t>				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pomrom@o2.pl</a:t>
            </a:r>
            <a:r>
              <a:t> 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3300"/>
            </a:pPr>
            <a:r>
              <a:t>Tel: Mój - 510 111 921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3300"/>
            </a:pPr>
            <a:r>
              <a:t>Stowarzyszenie PWZ: 796 399 599 dni robocze 10.oo – 20.oo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3600"/>
            </a:pPr>
            <a:endParaRPr sz="2500"/>
          </a:p>
          <a:p>
            <a:pPr>
              <a:lnSpc>
                <a:spcPct val="81000"/>
              </a:lnSpc>
              <a:defRPr sz="25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www.programwsparcia.com</a:t>
            </a:r>
          </a:p>
          <a:p>
            <a:pPr>
              <a:lnSpc>
                <a:spcPct val="81000"/>
              </a:lnSpc>
              <a:defRPr sz="25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https://www.facebook.com/</a:t>
            </a:r>
            <a:r>
              <a:t>  Rodzina w kryzysie rozpadu</a:t>
            </a:r>
          </a:p>
        </p:txBody>
      </p:sp>
      <p:sp>
        <p:nvSpPr>
          <p:cNvPr id="664" name="Symbol zastępczy numeru slajdu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Pat </a:t>
            </a:r>
            <a:r>
              <a:rPr lang="pl-PL" b="1" dirty="0" smtClean="0">
                <a:solidFill>
                  <a:srgbClr val="002060"/>
                </a:solidFill>
              </a:rPr>
              <a:t>alimentacyjny </a:t>
            </a:r>
            <a:r>
              <a:rPr lang="pl-PL" sz="3200" b="1" dirty="0" smtClean="0">
                <a:solidFill>
                  <a:srgbClr val="002060"/>
                </a:solidFill>
              </a:rPr>
              <a:t>– spojrzenie psychologa praktyka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199" y="1517515"/>
            <a:ext cx="11222422" cy="5038928"/>
          </a:xfrm>
        </p:spPr>
        <p:txBody>
          <a:bodyPr>
            <a:normAutofit/>
          </a:bodyPr>
          <a:lstStyle/>
          <a:p>
            <a:r>
              <a:rPr lang="pl-PL" dirty="0" smtClean="0"/>
              <a:t>Punkt wyjścia znany wszystkim:</a:t>
            </a:r>
          </a:p>
          <a:p>
            <a:r>
              <a:rPr lang="pl-PL" dirty="0" smtClean="0"/>
              <a:t>Skala problemu.</a:t>
            </a:r>
          </a:p>
          <a:p>
            <a:r>
              <a:rPr lang="pl-PL" dirty="0" smtClean="0"/>
              <a:t>Niemoc systemu.</a:t>
            </a:r>
          </a:p>
          <a:p>
            <a:r>
              <a:rPr lang="pl-PL" dirty="0" smtClean="0"/>
              <a:t>Sytuacja uczestników – obu stron /uprawnionych i zobowiązanych/.</a:t>
            </a:r>
          </a:p>
          <a:p>
            <a:r>
              <a:rPr lang="pl-PL" dirty="0" smtClean="0"/>
              <a:t>Moja diagnoza: </a:t>
            </a:r>
          </a:p>
          <a:p>
            <a:pPr lvl="1"/>
            <a:r>
              <a:rPr lang="pl-PL" dirty="0" smtClean="0"/>
              <a:t>Brak pogłębionej analizy problemu</a:t>
            </a:r>
          </a:p>
          <a:p>
            <a:pPr lvl="1"/>
            <a:r>
              <a:rPr lang="pl-PL" dirty="0" smtClean="0"/>
              <a:t>W to miejsce uproszczona, pełna emocji i stereotypów ocena sytuacji,  a z tego proponowanych rozwiązań.</a:t>
            </a:r>
          </a:p>
          <a:p>
            <a:r>
              <a:rPr lang="pl-PL" dirty="0" smtClean="0"/>
              <a:t>Problem alimentacji jest pod każdym względem szczególny, złożony i dynamiczny – trudno oczekiwać, że da się go rozwiązać prostymi metodami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1549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Pat </a:t>
            </a:r>
            <a:r>
              <a:rPr lang="pl-PL" b="1" dirty="0" smtClean="0">
                <a:solidFill>
                  <a:srgbClr val="002060"/>
                </a:solidFill>
              </a:rPr>
              <a:t>alimentacyjny </a:t>
            </a:r>
            <a:r>
              <a:rPr lang="pl-PL" sz="3200" b="1" dirty="0" smtClean="0">
                <a:solidFill>
                  <a:srgbClr val="002060"/>
                </a:solidFill>
              </a:rPr>
              <a:t>– spojrzenie psychologa praktyka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3739" y="1517515"/>
            <a:ext cx="11691282" cy="5038928"/>
          </a:xfrm>
        </p:spPr>
        <p:txBody>
          <a:bodyPr>
            <a:normAutofit/>
          </a:bodyPr>
          <a:lstStyle/>
          <a:p>
            <a:r>
              <a:rPr lang="pl-PL" dirty="0" smtClean="0"/>
              <a:t>Kluczową dla mnie perspektywą jest spojrzenie na problem z perspektywy psychologii konfliktu, do którego dochodzi w dziwnym procesie - Paradoks 1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4199" y="2548647"/>
            <a:ext cx="11843602" cy="2062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72000"/>
              </a:lnSpc>
              <a:buSzTx/>
              <a:buFont typeface="Arial"/>
              <a:buNone/>
              <a:defRPr sz="2300"/>
            </a:pPr>
            <a:endParaRPr lang="pl-PL" sz="2300" smtClean="0"/>
          </a:p>
          <a:p>
            <a:pPr hangingPunct="1">
              <a:lnSpc>
                <a:spcPct val="72000"/>
              </a:lnSpc>
              <a:defRPr sz="2300"/>
            </a:pPr>
            <a:endParaRPr lang="pl-PL" sz="2300" smtClean="0"/>
          </a:p>
          <a:p>
            <a:pPr hangingPunct="1">
              <a:lnSpc>
                <a:spcPct val="72000"/>
              </a:lnSpc>
              <a:defRPr sz="2300"/>
            </a:pPr>
            <a:endParaRPr lang="pl-PL" sz="2300" smtClean="0"/>
          </a:p>
          <a:p>
            <a:pPr hangingPunct="1">
              <a:lnSpc>
                <a:spcPct val="72000"/>
              </a:lnSpc>
              <a:defRPr sz="2400"/>
            </a:pPr>
            <a:endParaRPr lang="pl-PL" sz="2400" smtClean="0"/>
          </a:p>
          <a:p>
            <a:pPr marL="0" indent="0" hangingPunct="1">
              <a:lnSpc>
                <a:spcPct val="72000"/>
              </a:lnSpc>
              <a:buFont typeface="Arial"/>
              <a:buNone/>
              <a:defRPr sz="2400" b="1"/>
            </a:pP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38" y="3171272"/>
            <a:ext cx="1761897" cy="17314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915" y="2986555"/>
            <a:ext cx="1716699" cy="19194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14" y="3142144"/>
            <a:ext cx="2840982" cy="17314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596" y="3119471"/>
            <a:ext cx="2834886" cy="173141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246" y="3025385"/>
            <a:ext cx="2792210" cy="173141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67212" y="5416154"/>
            <a:ext cx="94724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Kryzys rozpadu związku – silne i trudne emocje</a:t>
            </a: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989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ytuł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              </a:t>
            </a:r>
          </a:p>
        </p:txBody>
      </p:sp>
      <p:sp>
        <p:nvSpPr>
          <p:cNvPr id="197" name="Symbol zastępczy numeru slajdu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98" name="Prostokąt 8"/>
          <p:cNvSpPr txBox="1"/>
          <p:nvPr/>
        </p:nvSpPr>
        <p:spPr>
          <a:xfrm>
            <a:off x="838200" y="297176"/>
            <a:ext cx="96499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/>
            </a:pPr>
            <a:r>
              <a:rPr dirty="0" err="1"/>
              <a:t>Paradoks</a:t>
            </a:r>
            <a:r>
              <a:rPr dirty="0"/>
              <a:t> 2 - </a:t>
            </a:r>
            <a:r>
              <a:rPr dirty="0" err="1"/>
              <a:t>Rozwód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czego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kończy</a:t>
            </a:r>
            <a:r>
              <a:rPr dirty="0"/>
              <a:t> </a:t>
            </a:r>
          </a:p>
          <a:p>
            <a:pPr>
              <a:defRPr sz="3600"/>
            </a:pPr>
            <a:r>
              <a:rPr dirty="0"/>
              <a:t>– </a:t>
            </a:r>
            <a:r>
              <a:rPr dirty="0" err="1"/>
              <a:t>zaczyna</a:t>
            </a:r>
            <a:r>
              <a:rPr dirty="0"/>
              <a:t> </a:t>
            </a:r>
            <a:r>
              <a:rPr dirty="0" err="1"/>
              <a:t>lawinę</a:t>
            </a:r>
            <a:r>
              <a:rPr dirty="0"/>
              <a:t> </a:t>
            </a:r>
            <a:r>
              <a:rPr dirty="0" err="1"/>
              <a:t>nowych</a:t>
            </a:r>
            <a:r>
              <a:rPr dirty="0"/>
              <a:t> </a:t>
            </a:r>
            <a:r>
              <a:rPr dirty="0" err="1"/>
              <a:t>problemów</a:t>
            </a:r>
            <a:r>
              <a:rPr dirty="0"/>
              <a:t> </a:t>
            </a:r>
          </a:p>
        </p:txBody>
      </p:sp>
      <p:graphicFrame>
        <p:nvGraphicFramePr>
          <p:cNvPr id="1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359788"/>
              </p:ext>
            </p:extLst>
          </p:nvPr>
        </p:nvGraphicFramePr>
        <p:xfrm>
          <a:off x="838200" y="1690687"/>
          <a:ext cx="10256976" cy="424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ytuł 1"/>
          <p:cNvSpPr txBox="1">
            <a:spLocks noGrp="1"/>
          </p:cNvSpPr>
          <p:nvPr>
            <p:ph type="title"/>
          </p:nvPr>
        </p:nvSpPr>
        <p:spPr>
          <a:xfrm>
            <a:off x="838200" y="-22596"/>
            <a:ext cx="10515600" cy="113427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02336">
              <a:defRPr sz="1716"/>
            </a:pPr>
            <a:r>
              <a:rPr dirty="0"/>
              <a:t/>
            </a:r>
            <a:br>
              <a:rPr dirty="0"/>
            </a:br>
            <a:r>
              <a:rPr sz="3200" b="1" dirty="0"/>
              <a:t>Style </a:t>
            </a:r>
            <a:r>
              <a:rPr sz="3200" b="1" dirty="0" err="1"/>
              <a:t>konfliktu</a:t>
            </a:r>
            <a:r>
              <a:rPr sz="3200" b="1" dirty="0"/>
              <a:t> - „</a:t>
            </a:r>
            <a:r>
              <a:rPr sz="3200" b="1" dirty="0" err="1"/>
              <a:t>wojna</a:t>
            </a:r>
            <a:r>
              <a:rPr sz="3200" b="1" dirty="0"/>
              <a:t> </a:t>
            </a:r>
            <a:r>
              <a:rPr sz="3200" b="1" dirty="0" err="1"/>
              <a:t>pozycyjne</a:t>
            </a:r>
            <a:r>
              <a:rPr sz="3200" b="1" dirty="0"/>
              <a:t>”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204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864591" y="886433"/>
            <a:ext cx="10515601" cy="4948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205" name="Błyskawica 5"/>
          <p:cNvSpPr/>
          <p:nvPr/>
        </p:nvSpPr>
        <p:spPr>
          <a:xfrm rot="3424730">
            <a:off x="4564450" y="2134855"/>
            <a:ext cx="480306" cy="1625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Błyskawica 15"/>
          <p:cNvSpPr/>
          <p:nvPr/>
        </p:nvSpPr>
        <p:spPr>
          <a:xfrm rot="17034012">
            <a:off x="3940154" y="3726853"/>
            <a:ext cx="1549068" cy="790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Objaśnienie ze strzałką w prawo 6"/>
          <p:cNvSpPr/>
          <p:nvPr/>
        </p:nvSpPr>
        <p:spPr>
          <a:xfrm>
            <a:off x="1069719" y="1720694"/>
            <a:ext cx="2520281" cy="35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035" y="0"/>
                </a:lnTo>
                <a:lnTo>
                  <a:pt x="14035" y="7021"/>
                </a:lnTo>
                <a:lnTo>
                  <a:pt x="16200" y="7021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4579"/>
                </a:lnTo>
                <a:lnTo>
                  <a:pt x="14035" y="14579"/>
                </a:lnTo>
                <a:lnTo>
                  <a:pt x="14035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pole tekstowe 7"/>
          <p:cNvSpPr txBox="1"/>
          <p:nvPr/>
        </p:nvSpPr>
        <p:spPr>
          <a:xfrm>
            <a:off x="1321747" y="3013642"/>
            <a:ext cx="2016226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rPr dirty="0" err="1">
                <a:solidFill>
                  <a:schemeClr val="bg1"/>
                </a:solidFill>
              </a:rPr>
              <a:t>Jedna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strona</a:t>
            </a:r>
            <a:endParaRPr dirty="0">
              <a:solidFill>
                <a:schemeClr val="bg1"/>
              </a:solidFill>
            </a:endParaRPr>
          </a:p>
          <a:p>
            <a:pPr>
              <a:defRPr sz="2400"/>
            </a:pPr>
            <a:r>
              <a:rPr dirty="0">
                <a:solidFill>
                  <a:schemeClr val="bg1"/>
                </a:solidFill>
              </a:rPr>
              <a:t>„</a:t>
            </a:r>
            <a:r>
              <a:rPr dirty="0" err="1">
                <a:solidFill>
                  <a:schemeClr val="bg1"/>
                </a:solidFill>
              </a:rPr>
              <a:t>alimenciarz</a:t>
            </a:r>
            <a:r>
              <a:rPr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09" name="Objaśnienie ze strzałką w lewo 8"/>
          <p:cNvSpPr/>
          <p:nvPr/>
        </p:nvSpPr>
        <p:spPr>
          <a:xfrm>
            <a:off x="5626866" y="2399295"/>
            <a:ext cx="2236703" cy="1984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0"/>
                </a:lnTo>
                <a:lnTo>
                  <a:pt x="5400" y="5905"/>
                </a:lnTo>
                <a:lnTo>
                  <a:pt x="7427" y="5905"/>
                </a:lnTo>
                <a:lnTo>
                  <a:pt x="7427" y="0"/>
                </a:lnTo>
                <a:lnTo>
                  <a:pt x="21600" y="0"/>
                </a:lnTo>
                <a:lnTo>
                  <a:pt x="21600" y="21600"/>
                </a:lnTo>
                <a:lnTo>
                  <a:pt x="7427" y="21600"/>
                </a:lnTo>
                <a:lnTo>
                  <a:pt x="7427" y="15695"/>
                </a:lnTo>
                <a:lnTo>
                  <a:pt x="5400" y="15695"/>
                </a:lnTo>
                <a:lnTo>
                  <a:pt x="54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pole tekstowe 9"/>
          <p:cNvSpPr txBox="1"/>
          <p:nvPr/>
        </p:nvSpPr>
        <p:spPr>
          <a:xfrm>
            <a:off x="5775461" y="3008315"/>
            <a:ext cx="2088108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rPr dirty="0"/>
              <a:t>Druga </a:t>
            </a:r>
            <a:r>
              <a:rPr dirty="0" err="1"/>
              <a:t>strona</a:t>
            </a:r>
            <a:endParaRPr dirty="0"/>
          </a:p>
          <a:p>
            <a:pPr>
              <a:defRPr sz="2400"/>
            </a:pPr>
            <a:r>
              <a:rPr dirty="0" err="1"/>
              <a:t>poszkodowana</a:t>
            </a:r>
            <a:endParaRPr dirty="0"/>
          </a:p>
        </p:txBody>
      </p:sp>
      <p:sp>
        <p:nvSpPr>
          <p:cNvPr id="211" name="Strzałka w prawo 3"/>
          <p:cNvSpPr/>
          <p:nvPr/>
        </p:nvSpPr>
        <p:spPr>
          <a:xfrm rot="8680311">
            <a:off x="7870128" y="1212903"/>
            <a:ext cx="1667885" cy="7755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Strzałka w prawo 10"/>
          <p:cNvSpPr/>
          <p:nvPr/>
        </p:nvSpPr>
        <p:spPr>
          <a:xfrm rot="10800000">
            <a:off x="8165234" y="3097107"/>
            <a:ext cx="1667885" cy="7755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trzałka w prawo 11"/>
          <p:cNvSpPr/>
          <p:nvPr/>
        </p:nvSpPr>
        <p:spPr>
          <a:xfrm rot="12436574">
            <a:off x="7958243" y="4722555"/>
            <a:ext cx="1667885" cy="7755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Prostokąt zaokrąglony 4"/>
          <p:cNvSpPr/>
          <p:nvPr/>
        </p:nvSpPr>
        <p:spPr>
          <a:xfrm>
            <a:off x="9941656" y="886433"/>
            <a:ext cx="1219201" cy="4777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pole tekstowe 12"/>
          <p:cNvSpPr txBox="1"/>
          <p:nvPr/>
        </p:nvSpPr>
        <p:spPr>
          <a:xfrm rot="5400000">
            <a:off x="8566056" y="2698291"/>
            <a:ext cx="4019552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/>
            </a:lvl1pPr>
          </a:lstStyle>
          <a:p>
            <a:r>
              <a:t>Wsparcie formalne, urzędowe - instytucje</a:t>
            </a:r>
          </a:p>
        </p:txBody>
      </p:sp>
      <p:sp>
        <p:nvSpPr>
          <p:cNvPr id="216" name="Prostokąt 13"/>
          <p:cNvSpPr txBox="1"/>
          <p:nvPr/>
        </p:nvSpPr>
        <p:spPr>
          <a:xfrm>
            <a:off x="483065" y="6007175"/>
            <a:ext cx="109622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marL="571500" indent="-571500">
              <a:buSzPct val="100000"/>
              <a:buChar char="➢"/>
              <a:defRPr sz="3600" b="1">
                <a:solidFill>
                  <a:srgbClr val="C00000"/>
                </a:solidFill>
              </a:defRPr>
            </a:lvl1pPr>
          </a:lstStyle>
          <a:p>
            <a:r>
              <a:rPr dirty="0" err="1"/>
              <a:t>Kto</a:t>
            </a:r>
            <a:r>
              <a:rPr dirty="0"/>
              <a:t> </a:t>
            </a:r>
            <a:r>
              <a:rPr dirty="0" err="1"/>
              <a:t>wygrywa</a:t>
            </a:r>
            <a:r>
              <a:rPr dirty="0"/>
              <a:t>?  /</a:t>
            </a:r>
            <a:r>
              <a:rPr dirty="0" err="1"/>
              <a:t>koszty</a:t>
            </a:r>
            <a:r>
              <a:rPr dirty="0"/>
              <a:t> = </a:t>
            </a:r>
            <a:r>
              <a:rPr dirty="0" err="1"/>
              <a:t>zyski</a:t>
            </a:r>
            <a:r>
              <a:rPr dirty="0"/>
              <a:t> – </a:t>
            </a:r>
            <a:r>
              <a:rPr dirty="0" err="1"/>
              <a:t>straty</a:t>
            </a:r>
            <a:r>
              <a:rPr dirty="0"/>
              <a:t>, </a:t>
            </a:r>
            <a:r>
              <a:rPr lang="pl-PL" dirty="0" smtClean="0"/>
              <a:t>da się </a:t>
            </a:r>
            <a:r>
              <a:rPr dirty="0" err="1" smtClean="0"/>
              <a:t>policz</a:t>
            </a:r>
            <a:r>
              <a:rPr lang="pl-PL" dirty="0" err="1" smtClean="0"/>
              <a:t>yć</a:t>
            </a:r>
            <a:r>
              <a:rPr dirty="0" smtClean="0"/>
              <a:t>/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3" animBg="1" advAuto="0"/>
      <p:bldP spid="206" grpId="4" animBg="1" advAuto="0"/>
      <p:bldP spid="207" grpId="1" animBg="1" advAuto="0"/>
      <p:bldP spid="209" grpId="2" animBg="1" advAuto="0"/>
      <p:bldP spid="211" grpId="5" animBg="1" advAuto="0"/>
      <p:bldP spid="212" grpId="6" animBg="1" advAuto="0"/>
      <p:bldP spid="213" grpId="7" animBg="1" advAuto="0"/>
      <p:bldP spid="215" grpId="8" animBg="1" advAuto="0"/>
      <p:bldP spid="216" grpId="9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Pat alimentacyjny </a:t>
            </a:r>
            <a:r>
              <a:rPr lang="pl-PL" sz="3200" b="1" dirty="0">
                <a:solidFill>
                  <a:srgbClr val="002060"/>
                </a:solidFill>
              </a:rPr>
              <a:t>– spojrzenie psychologa praktyka</a:t>
            </a:r>
            <a:endParaRPr lang="pl-PL" sz="3200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485245417"/>
              </p:ext>
            </p:extLst>
          </p:nvPr>
        </p:nvGraphicFramePr>
        <p:xfrm>
          <a:off x="633046" y="1072662"/>
          <a:ext cx="10720754" cy="578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072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ytuł 1"/>
          <p:cNvSpPr txBox="1">
            <a:spLocks noGrp="1"/>
          </p:cNvSpPr>
          <p:nvPr>
            <p:ph type="title"/>
          </p:nvPr>
        </p:nvSpPr>
        <p:spPr>
          <a:xfrm>
            <a:off x="838200" y="205468"/>
            <a:ext cx="10515600" cy="592820"/>
          </a:xfrm>
          <a:prstGeom prst="rect">
            <a:avLst/>
          </a:prstGeom>
        </p:spPr>
        <p:txBody>
          <a:bodyPr/>
          <a:lstStyle>
            <a:lvl1pPr defTabSz="768095">
              <a:defRPr sz="3275" i="1"/>
            </a:lvl1pPr>
          </a:lstStyle>
          <a:p>
            <a:r>
              <a:rPr lang="pl-PL" i="0" dirty="0" smtClean="0"/>
              <a:t>Dominująca strategia – „przykręcamy śrubę”</a:t>
            </a:r>
            <a:endParaRPr i="0" dirty="0"/>
          </a:p>
        </p:txBody>
      </p:sp>
      <p:graphicFrame>
        <p:nvGraphicFramePr>
          <p:cNvPr id="21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015211"/>
              </p:ext>
            </p:extLst>
          </p:nvPr>
        </p:nvGraphicFramePr>
        <p:xfrm>
          <a:off x="838200" y="984737"/>
          <a:ext cx="10816988" cy="555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955371F-0A4C-4157-A4AA-39E6C8F93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dgm id="{7955371F-0A4C-4157-A4AA-39E6C8F93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123C7AE-61C5-47F2-96FA-7639CC400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dgm id="{A123C7AE-61C5-47F2-96FA-7639CC400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5DD5363-311E-4705-A473-83CD4386E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25DD5363-311E-4705-A473-83CD4386E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2857217-74A7-4295-9871-325B1EC8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graphicEl>
                                              <a:dgm id="{E2857217-74A7-4295-9871-325B1EC80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5E9363E-4E4E-4A6F-9403-EA86BD37C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graphicEl>
                                              <a:dgm id="{35E9363E-4E4E-4A6F-9403-EA86BD37C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68F9781-1FE7-4F3B-A32A-BBCB2F208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graphicEl>
                                              <a:dgm id="{368F9781-1FE7-4F3B-A32A-BBCB2F208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9BF5721-63CC-489A-990A-0614DF837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graphicEl>
                                              <a:dgm id="{29BF5721-63CC-489A-990A-0614DF837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8023B71-1C8F-4ED0-A244-E7070101E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graphicEl>
                                              <a:dgm id="{C8023B71-1C8F-4ED0-A244-E7070101E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7C68C99-40D7-46ED-B51B-3C9EFF6E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graphicEl>
                                              <a:dgm id="{67C68C99-40D7-46ED-B51B-3C9EFF6E6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7FE2C8A-D285-49B6-B1BA-3EFFFCEF6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graphicEl>
                                              <a:dgm id="{97FE2C8A-D285-49B6-B1BA-3EFFFCEF6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564CDB8-240B-4439-8EFD-EAD0C0C2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graphicEl>
                                              <a:dgm id="{3564CDB8-240B-4439-8EFD-EAD0C0C23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ytuł 1"/>
          <p:cNvSpPr txBox="1">
            <a:spLocks noGrp="1"/>
          </p:cNvSpPr>
          <p:nvPr>
            <p:ph type="title"/>
          </p:nvPr>
        </p:nvSpPr>
        <p:spPr>
          <a:xfrm>
            <a:off x="838200" y="122003"/>
            <a:ext cx="10830636" cy="106535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1">
              <a:defRPr sz="3627"/>
            </a:pPr>
            <a:r>
              <a:rPr lang="pl-PL" dirty="0" smtClean="0"/>
              <a:t>A „ON” i tak nie poddaje się presji </a:t>
            </a:r>
            <a:r>
              <a:rPr lang="pl-PL" dirty="0" smtClean="0"/>
              <a:t>– najczęściej ucieka</a:t>
            </a:r>
            <a:endParaRPr sz="2976" dirty="0"/>
          </a:p>
        </p:txBody>
      </p:sp>
      <p:pic>
        <p:nvPicPr>
          <p:cNvPr id="265" name="Obraz 3" descr="Obraz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5077" y="1020826"/>
            <a:ext cx="9530861" cy="56619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482484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ytuł 1"/>
          <p:cNvSpPr txBox="1">
            <a:spLocks noGrp="1"/>
          </p:cNvSpPr>
          <p:nvPr>
            <p:ph type="title"/>
          </p:nvPr>
        </p:nvSpPr>
        <p:spPr>
          <a:xfrm>
            <a:off x="930498" y="112534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5">
              <a:defRPr sz="4356"/>
            </a:pPr>
            <a:r>
              <a:rPr sz="3564" dirty="0" err="1" smtClean="0"/>
              <a:t>Konflikt</a:t>
            </a:r>
            <a:r>
              <a:rPr sz="3564" dirty="0" smtClean="0"/>
              <a:t> </a:t>
            </a:r>
            <a:r>
              <a:rPr sz="3564" dirty="0"/>
              <a:t>– </a:t>
            </a:r>
            <a:r>
              <a:rPr sz="3564" dirty="0" err="1"/>
              <a:t>istotą</a:t>
            </a:r>
            <a:r>
              <a:rPr sz="3564" dirty="0"/>
              <a:t> </a:t>
            </a:r>
            <a:r>
              <a:rPr sz="3564" dirty="0" err="1" smtClean="0"/>
              <a:t>problemu</a:t>
            </a:r>
            <a:r>
              <a:rPr lang="pl-PL" sz="3564" dirty="0"/>
              <a:t>?</a:t>
            </a:r>
            <a:r>
              <a:rPr sz="3564" dirty="0" smtClean="0"/>
              <a:t> </a:t>
            </a:r>
            <a:endParaRPr sz="3564" dirty="0"/>
          </a:p>
        </p:txBody>
      </p:sp>
      <p:sp>
        <p:nvSpPr>
          <p:cNvPr id="243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838200" y="2348881"/>
            <a:ext cx="10739034" cy="36768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  <a:p>
            <a:r>
              <a:t>                             </a:t>
            </a:r>
          </a:p>
        </p:txBody>
      </p:sp>
      <p:sp>
        <p:nvSpPr>
          <p:cNvPr id="244" name="Objaśnienie ze strzałką w prawo 6"/>
          <p:cNvSpPr/>
          <p:nvPr/>
        </p:nvSpPr>
        <p:spPr>
          <a:xfrm>
            <a:off x="701578" y="2348678"/>
            <a:ext cx="2085553" cy="35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035" y="0"/>
                </a:lnTo>
                <a:lnTo>
                  <a:pt x="14035" y="7673"/>
                </a:lnTo>
                <a:lnTo>
                  <a:pt x="16200" y="7673"/>
                </a:lnTo>
                <a:lnTo>
                  <a:pt x="16200" y="947"/>
                </a:lnTo>
                <a:lnTo>
                  <a:pt x="21600" y="10800"/>
                </a:lnTo>
                <a:lnTo>
                  <a:pt x="16200" y="20653"/>
                </a:lnTo>
                <a:lnTo>
                  <a:pt x="16200" y="13927"/>
                </a:lnTo>
                <a:lnTo>
                  <a:pt x="14035" y="13927"/>
                </a:lnTo>
                <a:lnTo>
                  <a:pt x="14035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pole tekstowe 7"/>
          <p:cNvSpPr txBox="1"/>
          <p:nvPr/>
        </p:nvSpPr>
        <p:spPr>
          <a:xfrm>
            <a:off x="944979" y="3851464"/>
            <a:ext cx="151216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rPr dirty="0" err="1">
                <a:solidFill>
                  <a:schemeClr val="bg1"/>
                </a:solidFill>
              </a:rPr>
              <a:t>Jedna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strona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6" name="Objaśnienie ze strzałką w lewo 8"/>
          <p:cNvSpPr/>
          <p:nvPr/>
        </p:nvSpPr>
        <p:spPr>
          <a:xfrm>
            <a:off x="9603830" y="2348678"/>
            <a:ext cx="1994520" cy="35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683"/>
                </a:lnTo>
                <a:lnTo>
                  <a:pt x="5400" y="7748"/>
                </a:lnTo>
                <a:lnTo>
                  <a:pt x="7427" y="7748"/>
                </a:lnTo>
                <a:lnTo>
                  <a:pt x="7427" y="0"/>
                </a:lnTo>
                <a:lnTo>
                  <a:pt x="21600" y="0"/>
                </a:lnTo>
                <a:lnTo>
                  <a:pt x="21600" y="21600"/>
                </a:lnTo>
                <a:lnTo>
                  <a:pt x="7427" y="21600"/>
                </a:lnTo>
                <a:lnTo>
                  <a:pt x="7427" y="13852"/>
                </a:lnTo>
                <a:lnTo>
                  <a:pt x="5400" y="13852"/>
                </a:lnTo>
                <a:lnTo>
                  <a:pt x="5400" y="1991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pole tekstowe 9"/>
          <p:cNvSpPr txBox="1"/>
          <p:nvPr/>
        </p:nvSpPr>
        <p:spPr>
          <a:xfrm>
            <a:off x="10353098" y="3851464"/>
            <a:ext cx="1224137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Druga strona</a:t>
            </a:r>
          </a:p>
        </p:txBody>
      </p:sp>
      <p:grpSp>
        <p:nvGrpSpPr>
          <p:cNvPr id="250" name="Objaśnienie ze strzałką w dół 3"/>
          <p:cNvGrpSpPr/>
          <p:nvPr/>
        </p:nvGrpSpPr>
        <p:grpSpPr>
          <a:xfrm>
            <a:off x="3065170" y="1327789"/>
            <a:ext cx="6246255" cy="1508946"/>
            <a:chOff x="0" y="0"/>
            <a:chExt cx="6246253" cy="1508944"/>
          </a:xfrm>
        </p:grpSpPr>
        <p:sp>
          <p:nvSpPr>
            <p:cNvPr id="248" name="Kształt"/>
            <p:cNvSpPr/>
            <p:nvPr/>
          </p:nvSpPr>
          <p:spPr>
            <a:xfrm>
              <a:off x="0" y="99972"/>
              <a:ext cx="6246254" cy="140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718"/>
                  </a:lnTo>
                  <a:lnTo>
                    <a:pt x="12221" y="13718"/>
                  </a:lnTo>
                  <a:lnTo>
                    <a:pt x="12221" y="16232"/>
                  </a:lnTo>
                  <a:lnTo>
                    <a:pt x="13596" y="16232"/>
                  </a:lnTo>
                  <a:lnTo>
                    <a:pt x="10800" y="21600"/>
                  </a:lnTo>
                  <a:lnTo>
                    <a:pt x="8004" y="16232"/>
                  </a:lnTo>
                  <a:lnTo>
                    <a:pt x="9379" y="16232"/>
                  </a:lnTo>
                  <a:lnTo>
                    <a:pt x="9379" y="13718"/>
                  </a:lnTo>
                  <a:lnTo>
                    <a:pt x="0" y="137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rgbClr val="00206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9" name="Trzecia strona w konflikcie…"/>
            <p:cNvSpPr txBox="1"/>
            <p:nvPr/>
          </p:nvSpPr>
          <p:spPr>
            <a:xfrm>
              <a:off x="0" y="0"/>
              <a:ext cx="6246254" cy="1094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 b="1">
                  <a:solidFill>
                    <a:srgbClr val="00206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Trzecia strona w konflikcie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800" b="1">
                  <a:solidFill>
                    <a:srgbClr val="00206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– co ma do zaproponowania </a:t>
              </a:r>
            </a:p>
          </p:txBody>
        </p:sp>
      </p:grpSp>
      <p:grpSp>
        <p:nvGrpSpPr>
          <p:cNvPr id="253" name="Prostokąt zaokrąglony 5"/>
          <p:cNvGrpSpPr/>
          <p:nvPr/>
        </p:nvGrpSpPr>
        <p:grpSpPr>
          <a:xfrm>
            <a:off x="2977705" y="2741582"/>
            <a:ext cx="6557816" cy="3284113"/>
            <a:chOff x="0" y="0"/>
            <a:chExt cx="6557815" cy="3284111"/>
          </a:xfrm>
        </p:grpSpPr>
        <p:sp>
          <p:nvSpPr>
            <p:cNvPr id="251" name="Prostokąt zaokrąglony"/>
            <p:cNvSpPr/>
            <p:nvPr/>
          </p:nvSpPr>
          <p:spPr>
            <a:xfrm>
              <a:off x="0" y="0"/>
              <a:ext cx="6557816" cy="328411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„Opamiętanie się” - rozejm…"/>
            <p:cNvSpPr txBox="1"/>
            <p:nvPr/>
          </p:nvSpPr>
          <p:spPr>
            <a:xfrm>
              <a:off x="160317" y="110435"/>
              <a:ext cx="6237181" cy="306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914400" lvl="1" indent="-457200">
                <a:buSzPct val="100000"/>
                <a:buChar char="➢"/>
                <a:defRPr sz="3200">
                  <a:solidFill>
                    <a:srgbClr val="002060"/>
                  </a:solidFill>
                </a:defRPr>
              </a:pPr>
              <a:r>
                <a:t>„Opamiętanie się” - rozejm</a:t>
              </a:r>
              <a:endParaRPr>
                <a:solidFill>
                  <a:srgbClr val="FFFFFF"/>
                </a:solidFill>
              </a:endParaRPr>
            </a:p>
            <a:p>
              <a:pPr marL="914400" lvl="1" indent="-457200">
                <a:buSzPct val="100000"/>
                <a:buChar char="➢"/>
                <a:defRPr sz="3200">
                  <a:solidFill>
                    <a:srgbClr val="002060"/>
                  </a:solidFill>
                </a:defRPr>
              </a:pPr>
              <a:r>
                <a:t>Edukację dla </a:t>
              </a:r>
              <a:r>
                <a:rPr b="1"/>
                <a:t>obu stron</a:t>
              </a:r>
              <a:endParaRPr>
                <a:solidFill>
                  <a:srgbClr val="FFFFFF"/>
                </a:solidFill>
              </a:endParaRPr>
            </a:p>
            <a:p>
              <a:pPr marL="914400" lvl="1" indent="-457200">
                <a:buSzPct val="100000"/>
                <a:buChar char="➢"/>
                <a:defRPr sz="3200">
                  <a:solidFill>
                    <a:srgbClr val="002060"/>
                  </a:solidFill>
                </a:defRPr>
              </a:pPr>
              <a:r>
                <a:t>Wsparcie psychologiczne jw.</a:t>
              </a:r>
              <a:endParaRPr>
                <a:solidFill>
                  <a:srgbClr val="FFFFFF"/>
                </a:solidFill>
              </a:endParaRPr>
            </a:p>
            <a:p>
              <a:pPr marL="914400" lvl="1" indent="-457200">
                <a:buSzPct val="100000"/>
                <a:buChar char="➢"/>
                <a:defRPr sz="3200">
                  <a:solidFill>
                    <a:srgbClr val="002060"/>
                  </a:solidFill>
                </a:defRPr>
              </a:pPr>
              <a:r>
                <a:t>Mediacje</a:t>
              </a:r>
              <a:endParaRPr>
                <a:solidFill>
                  <a:srgbClr val="FFFFFF"/>
                </a:solidFill>
              </a:endParaRPr>
            </a:p>
            <a:p>
              <a:pPr marL="914400" lvl="1" indent="-457200">
                <a:buSzPct val="100000"/>
                <a:buChar char="➢"/>
                <a:defRPr sz="3200">
                  <a:solidFill>
                    <a:srgbClr val="002060"/>
                  </a:solidFill>
                </a:defRPr>
              </a:pPr>
              <a:r>
                <a:t>Wypracowanie Indywidualnego planu wyjścia</a:t>
              </a:r>
            </a:p>
          </p:txBody>
        </p:sp>
      </p:grpSp>
      <p:sp>
        <p:nvSpPr>
          <p:cNvPr id="254" name="pole tekstowe 4"/>
          <p:cNvSpPr txBox="1"/>
          <p:nvPr/>
        </p:nvSpPr>
        <p:spPr>
          <a:xfrm>
            <a:off x="944978" y="6284686"/>
            <a:ext cx="1050112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r>
              <a:t>Tylko jak uruchomić „Trzecią stronę”, jak z niej skorzystać?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  <p:bldP spid="246" grpId="2" animBg="1" advAuto="0"/>
      <p:bldP spid="250" grpId="3" animBg="1" advAuto="0"/>
      <p:bldP spid="253" grpId="4" animBg="1" advAuto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12208</TotalTime>
  <Words>753</Words>
  <Application>Microsoft Office PowerPoint</Application>
  <PresentationFormat>Panoramiczny</PresentationFormat>
  <Paragraphs>173</Paragraphs>
  <Slides>15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Motyw pakietu Office</vt:lpstr>
      <vt:lpstr>Prezentacja programu PowerPoint</vt:lpstr>
      <vt:lpstr>Pat alimentacyjny – spojrzenie psychologa praktyka</vt:lpstr>
      <vt:lpstr>Pat alimentacyjny – spojrzenie psychologa praktyka</vt:lpstr>
      <vt:lpstr>              </vt:lpstr>
      <vt:lpstr> Style konfliktu - „wojna pozycyjne” </vt:lpstr>
      <vt:lpstr>Pat alimentacyjny – spojrzenie psychologa praktyka</vt:lpstr>
      <vt:lpstr>Dominująca strategia – „przykręcamy śrubę”</vt:lpstr>
      <vt:lpstr>A „ON” i tak nie poddaje się presji – najczęściej ucieka</vt:lpstr>
      <vt:lpstr>Konflikt – istotą problemu? </vt:lpstr>
      <vt:lpstr>Pat alimentacyjny – spojrzenie psychologa praktyka</vt:lpstr>
      <vt:lpstr>Prezentacja programu PowerPoint</vt:lpstr>
      <vt:lpstr>Potencjalne efekty - trochę fantazji</vt:lpstr>
      <vt:lpstr>Pat alimentacyjny – spojrzenie psychologa praktyka</vt:lpstr>
      <vt:lpstr>Reasumując</vt:lpstr>
      <vt:lpstr>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EDUKACYJNO-KOREKCYJNY  dla osób zobowiązanych do świadczeń  alimentacyjnych</dc:title>
  <dc:creator>Pomoc Centrum 3</dc:creator>
  <cp:lastModifiedBy>Pomoc Centrum 3</cp:lastModifiedBy>
  <cp:revision>89</cp:revision>
  <dcterms:modified xsi:type="dcterms:W3CDTF">2018-06-22T05:46:26Z</dcterms:modified>
</cp:coreProperties>
</file>