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72" r:id="rId4"/>
    <p:sldId id="258" r:id="rId5"/>
    <p:sldId id="269" r:id="rId6"/>
    <p:sldId id="263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70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000066"/>
    <a:srgbClr val="CC3300"/>
    <a:srgbClr val="000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3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0B014-319A-474E-9BAC-37AFCD52CAC4}" type="datetimeFigureOut">
              <a:rPr lang="pl-PL" smtClean="0"/>
              <a:t>2017-06-26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0A441-1F3E-4E9A-BB65-1A6A1BDAC5A4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882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E6713A-31F1-4B90-A109-3FC7F4BE1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3D5DE0-9C99-440E-9678-9C5EE345F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8A40D2-FDE2-4743-BF23-4486BFA8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2017-06-26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80EA11-3903-444E-85F8-C4DE38BF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78198B-2B92-41BA-906D-74B69D33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810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842F7C-C620-47BA-A2B1-41D19D98F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7D03AEC-E8A8-47DB-A5C9-F60810C6D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E954D4-BC1A-4D0E-9020-AA9AED968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2017-06-26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EEB28E-52A7-4340-B554-A715D0CCD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6D5142-388D-408A-B70E-8E0013DD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297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A0A1428-FBEF-4299-BBB3-DEBF4FA78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EDCBE86-FF99-4785-9617-DF633E751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DE8D573-91AE-4F66-99FC-CE0347B2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2017-06-26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34CE13-123B-4500-A35F-D8A53BED0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2342A9-01AF-485A-8DCC-D5706801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388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C4393F-05AB-47AE-8C36-599D6E47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E9FA38-5F46-426D-B566-FD411C931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6518144-8BF7-4F09-A49B-BD1C51DD4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2017-06-26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6BA90D6-1FBB-4966-8D41-A5576CECB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F8BDAB-0693-496E-9609-05E7E2C6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600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D2D73F-3969-4B45-AB48-B5004BC09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433DE2-83AB-47E4-B85E-6F0F95DC2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83846A-8AD1-4000-86CA-F8320093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2017-06-26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EB439C-B1C2-40F2-8116-37EFACB6C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83E7C5-E6F9-4DB7-BD85-5B4D02D4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66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FEF487-8182-4B64-8203-FE46DC2D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D1EDBA-8184-4215-BCCA-319809F549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69C33C-B3D8-486A-9DFF-92D387AED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5D76260-5902-4F5D-9426-ECAB1902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2017-06-26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5AE85E7-99E9-418A-9BF9-C663BFC3B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51253DD-D9C7-4691-BE8D-D3C718637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316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032D70-A6A6-4F63-8F0D-57D21C4E7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83BA84D-0F7E-4544-8C77-89B9E29C5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8467755-4D9B-469E-9036-E01EBC625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3909462-4072-492B-BD4C-07DBBE17C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D843E96-5905-47F9-8E91-1D213368B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5C85B49-74B4-45C7-A4BD-CAEE05B98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2017-06-26</a:t>
            </a:fld>
            <a:endParaRPr lang="pl-PL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4EC8BA2-DA3C-419D-AF03-7AEDF0FA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04D74A8-28B6-4623-8862-2B6C5AF6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665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04247E-DCAA-47C5-99C6-984000ED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DC0B8F4-398E-46FE-849D-B46C5462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2017-06-26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33F5D95-B9FD-4971-B45C-4F4E079F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C1817CC-6C23-4A9F-A7CE-99A01F621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450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372D048-8465-4E05-9200-66F0D3E36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2017-06-26</a:t>
            </a:fld>
            <a:endParaRPr 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1CD6843-0B0C-4D65-845E-4148F512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2D1698A-D411-416E-ABA9-46CA0FCA7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98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AEEEB3-8F3A-41BC-BD63-1340467A4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80EFD-E02F-4701-94F0-EFDA331F2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9C59BEF-DF66-4290-9D53-0DF50FE2F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C0A460A-FCBE-42B4-8B30-8F5555211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2017-06-26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101EC9-9FA3-49B6-972C-F1E9FFF42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5D70CB0-46C9-42BB-AAFC-8A8A2D6D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769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FB6ED9-5CFC-45D6-AA77-06404D11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74F5C58-9264-41BB-A970-2D9E4D65C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D39298E-4C81-498B-A64B-F23DE794E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29A1022-9FD4-44EB-A027-F511E780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2017-06-26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F2B13D9-68E8-454B-A05E-FCD0D1784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1BB24D-A445-459C-9F5C-5D7F947B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841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2F5F8D2-17AF-40C7-A46E-B237E688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A3B057F-36EC-4A64-A118-74B72C1F1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361EBEC-4C14-43B1-B4F3-87E69F99B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93DDA-3AD7-474A-8815-3D3F0502A133}" type="datetimeFigureOut">
              <a:rPr lang="pl-PL" smtClean="0"/>
              <a:t>2017-06-26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071A14C-CDCF-4AA1-9239-5FBB6BD74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8E689F-29D8-4941-BBF6-D891F6DDF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477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6B56693D-9E1E-4207-B702-FD5B6B3CB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17083"/>
            <a:ext cx="1523617" cy="649719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05716CC-084C-4343-8E8D-2B89E9DB6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3357" y="465083"/>
            <a:ext cx="2169285" cy="701719"/>
          </a:xfrm>
          <a:prstGeom prst="rect">
            <a:avLst/>
          </a:prstGeom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27854710-8A89-49DE-93BE-BAD35DC9AEA2}"/>
              </a:ext>
            </a:extLst>
          </p:cNvPr>
          <p:cNvSpPr/>
          <p:nvPr/>
        </p:nvSpPr>
        <p:spPr>
          <a:xfrm>
            <a:off x="892629" y="1639278"/>
            <a:ext cx="9775371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  <a:spcAft>
                <a:spcPts val="2400"/>
              </a:spcAft>
            </a:pPr>
            <a:r>
              <a:rPr lang="pl-PL" sz="3200" dirty="0">
                <a:latin typeface="Cambria" panose="02040503050406030204" pitchFamily="18" charset="0"/>
              </a:rPr>
              <a:t> </a:t>
            </a:r>
            <a:r>
              <a:rPr lang="pl-PL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Konferencja </a:t>
            </a:r>
          </a:p>
          <a:p>
            <a:pPr algn="ctr">
              <a:lnSpc>
                <a:spcPts val="4500"/>
              </a:lnSpc>
              <a:spcAft>
                <a:spcPts val="2400"/>
              </a:spcAft>
            </a:pPr>
            <a:r>
              <a:rPr lang="pl-PL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„Jak upowszechniać stosowanie klauzul społecznych w zamówieniach publicznych?”</a:t>
            </a:r>
          </a:p>
          <a:p>
            <a:pPr algn="ctr">
              <a:lnSpc>
                <a:spcPts val="4500"/>
              </a:lnSpc>
              <a:spcAft>
                <a:spcPts val="2400"/>
              </a:spcAft>
            </a:pPr>
            <a:endParaRPr lang="pl-PL" sz="32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lnSpc>
                <a:spcPts val="4500"/>
              </a:lnSpc>
              <a:spcAft>
                <a:spcPts val="2400"/>
              </a:spcAft>
            </a:pPr>
            <a:r>
              <a:rPr lang="pl-PL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Biuro Rzecznika Praw Obywatelskich, Warszawa, </a:t>
            </a:r>
          </a:p>
          <a:p>
            <a:pPr algn="ctr">
              <a:lnSpc>
                <a:spcPts val="4500"/>
              </a:lnSpc>
              <a:spcAft>
                <a:spcPts val="2400"/>
              </a:spcAft>
            </a:pPr>
            <a:r>
              <a:rPr lang="pl-PL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29 czerwca 2017 r. </a:t>
            </a:r>
          </a:p>
        </p:txBody>
      </p:sp>
    </p:spTree>
    <p:extLst>
      <p:ext uri="{BB962C8B-B14F-4D97-AF65-F5344CB8AC3E}">
        <p14:creationId xmlns:p14="http://schemas.microsoft.com/office/powerpoint/2010/main" val="2225634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2B470D3-51E4-4D98-B349-3190AFCC2A84}"/>
              </a:ext>
            </a:extLst>
          </p:cNvPr>
          <p:cNvSpPr txBox="1"/>
          <p:nvPr/>
        </p:nvSpPr>
        <p:spPr>
          <a:xfrm>
            <a:off x="545054" y="1076930"/>
            <a:ext cx="10976386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+mj-lt"/>
              <a:buAutoNum type="arabicPeriod" startAt="3"/>
            </a:pPr>
            <a:r>
              <a:rPr lang="pl-PL" sz="3000" b="1" dirty="0">
                <a:solidFill>
                  <a:srgbClr val="8A0000"/>
                </a:solidFill>
                <a:latin typeface="Cambria" panose="02040503050406030204" pitchFamily="18" charset="0"/>
              </a:rPr>
              <a:t>proste, klarowne, użyteczne przepisy</a:t>
            </a:r>
          </a:p>
          <a:p>
            <a:pPr algn="ctr">
              <a:lnSpc>
                <a:spcPts val="3800"/>
              </a:lnSpc>
              <a:spcAft>
                <a:spcPts val="1200"/>
              </a:spcAft>
            </a:pPr>
            <a:endParaRPr lang="pl-PL" sz="2800" b="1" dirty="0">
              <a:solidFill>
                <a:srgbClr val="00004C"/>
              </a:solidFill>
              <a:latin typeface="Cambria" panose="02040503050406030204" pitchFamily="18" charset="0"/>
            </a:endParaRPr>
          </a:p>
          <a:p>
            <a:pPr algn="ctr">
              <a:lnSpc>
                <a:spcPts val="3800"/>
              </a:lnSpc>
              <a:spcAft>
                <a:spcPts val="1200"/>
              </a:spcAft>
            </a:pPr>
            <a:r>
              <a:rPr lang="pl-PL" sz="2800" b="1" dirty="0">
                <a:solidFill>
                  <a:srgbClr val="00004C"/>
                </a:solidFill>
                <a:latin typeface="Cambria" panose="02040503050406030204" pitchFamily="18" charset="0"/>
              </a:rPr>
              <a:t>Wyzwania:</a:t>
            </a:r>
          </a:p>
          <a:p>
            <a:pPr marL="898525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klauzula zastrzeżona – nie można jej w sposób logiczny zastosować w stosunku do osób bezrobotnych                                           i poszukujących pracy bez zatrudnienia,</a:t>
            </a:r>
          </a:p>
          <a:p>
            <a:pPr marL="898525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klauzula zatrudnieniowa – konieczność każdorazowego zatrudniania osób bezrobotnych do realizacji zamówienia,</a:t>
            </a:r>
          </a:p>
        </p:txBody>
      </p:sp>
      <p:pic>
        <p:nvPicPr>
          <p:cNvPr id="3" name="Picture 2" descr="Znalezione obrazy dla zapytania conclusion icon">
            <a:extLst>
              <a:ext uri="{FF2B5EF4-FFF2-40B4-BE49-F238E27FC236}">
                <a16:creationId xmlns:a16="http://schemas.microsoft.com/office/drawing/2014/main" id="{70B5653C-639E-41C1-93C6-14589B8A2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2" y="253830"/>
            <a:ext cx="571499" cy="571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6A509A0-87B6-4EC2-8B80-F5178B7F17C1}"/>
              </a:ext>
            </a:extLst>
          </p:cNvPr>
          <p:cNvSpPr/>
          <p:nvPr/>
        </p:nvSpPr>
        <p:spPr>
          <a:xfrm>
            <a:off x="911421" y="307574"/>
            <a:ext cx="7592499" cy="456472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jest niezbędne do powszechnego stosowania klauzul społecznych?</a:t>
            </a:r>
            <a:endParaRPr lang="pl-PL" i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ymbol zastępczy numeru slajdu 3">
            <a:extLst>
              <a:ext uri="{FF2B5EF4-FFF2-40B4-BE49-F238E27FC236}">
                <a16:creationId xmlns:a16="http://schemas.microsoft.com/office/drawing/2014/main" id="{8514943E-541A-4D99-AB6A-25449B49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8688" y="6416407"/>
            <a:ext cx="1219200" cy="33401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10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85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2B470D3-51E4-4D98-B349-3190AFCC2A84}"/>
              </a:ext>
            </a:extLst>
          </p:cNvPr>
          <p:cNvSpPr txBox="1"/>
          <p:nvPr/>
        </p:nvSpPr>
        <p:spPr>
          <a:xfrm>
            <a:off x="503751" y="1396970"/>
            <a:ext cx="10976386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8525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klauzula usługowa – warunki trudne i kłopotliwe                                do weryfikacji przez zamawiającego,</a:t>
            </a:r>
          </a:p>
          <a:p>
            <a:pPr marL="898525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zamieszanie związane z dostępem do danych osobowych osób zatrudnionych przez wykonawców,</a:t>
            </a:r>
          </a:p>
          <a:p>
            <a:pPr marL="898525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nieuwzględnienie ważnych kategorii osób zagrożonych wykluczeniem społecznym, brak możliwości dostosowania kategorii do lokalnych potrzeb,</a:t>
            </a:r>
          </a:p>
          <a:p>
            <a:pPr marL="898525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różne interpretacje KIO w takich samych sprawach.</a:t>
            </a:r>
          </a:p>
        </p:txBody>
      </p:sp>
      <p:pic>
        <p:nvPicPr>
          <p:cNvPr id="3" name="Picture 2" descr="Znalezione obrazy dla zapytania conclusion icon">
            <a:extLst>
              <a:ext uri="{FF2B5EF4-FFF2-40B4-BE49-F238E27FC236}">
                <a16:creationId xmlns:a16="http://schemas.microsoft.com/office/drawing/2014/main" id="{F2CE622E-7F34-4B84-B55B-B81F311DE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2" y="253830"/>
            <a:ext cx="571499" cy="571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EA0046F-AC95-415C-8C51-5A434D55E71F}"/>
              </a:ext>
            </a:extLst>
          </p:cNvPr>
          <p:cNvSpPr/>
          <p:nvPr/>
        </p:nvSpPr>
        <p:spPr>
          <a:xfrm>
            <a:off x="911421" y="307574"/>
            <a:ext cx="7592499" cy="456472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jest niezbędne do powszechnego stosowania klauzul społecznych?</a:t>
            </a:r>
            <a:endParaRPr lang="pl-PL" i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ymbol zastępczy numeru slajdu 3">
            <a:extLst>
              <a:ext uri="{FF2B5EF4-FFF2-40B4-BE49-F238E27FC236}">
                <a16:creationId xmlns:a16="http://schemas.microsoft.com/office/drawing/2014/main" id="{60C4928C-B513-4B26-824D-18004827C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8688" y="6416407"/>
            <a:ext cx="1219200" cy="33401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11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14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2B470D3-51E4-4D98-B349-3190AFCC2A84}"/>
              </a:ext>
            </a:extLst>
          </p:cNvPr>
          <p:cNvSpPr txBox="1"/>
          <p:nvPr/>
        </p:nvSpPr>
        <p:spPr>
          <a:xfrm>
            <a:off x="545054" y="1076930"/>
            <a:ext cx="1097638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+mj-lt"/>
              <a:buAutoNum type="arabicPeriod" startAt="4"/>
            </a:pPr>
            <a:r>
              <a:rPr lang="pl-PL" sz="3000" b="1" dirty="0">
                <a:solidFill>
                  <a:srgbClr val="8A0000"/>
                </a:solidFill>
                <a:latin typeface="Cambria" panose="02040503050406030204" pitchFamily="18" charset="0"/>
              </a:rPr>
              <a:t>proste, użyteczne stosowanie klauzul w postępowaniach</a:t>
            </a:r>
          </a:p>
          <a:p>
            <a:pPr algn="ctr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</a:pPr>
            <a:endParaRPr lang="pl-PL" sz="2800" b="1" dirty="0">
              <a:solidFill>
                <a:srgbClr val="00004C"/>
              </a:solidFill>
              <a:latin typeface="Cambria" panose="02040503050406030204" pitchFamily="18" charset="0"/>
            </a:endParaRPr>
          </a:p>
          <a:p>
            <a:pPr algn="ctr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</a:pPr>
            <a:r>
              <a:rPr lang="pl-PL" sz="2800" b="1" dirty="0">
                <a:solidFill>
                  <a:srgbClr val="00004C"/>
                </a:solidFill>
                <a:latin typeface="Cambria" panose="02040503050406030204" pitchFamily="18" charset="0"/>
              </a:rPr>
              <a:t>Wyzwania:</a:t>
            </a:r>
          </a:p>
          <a:p>
            <a:pPr marL="898525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różne interpretacje przepisów,</a:t>
            </a:r>
          </a:p>
          <a:p>
            <a:pPr marL="898525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klauzula pracownicza – przerzucenie na zamawiającego rozstrzygnięcia, czy czynność, która ma być wykonywana przez wykonawcę spełnia kryteria umowy o pracę,</a:t>
            </a:r>
          </a:p>
          <a:p>
            <a:pPr marL="898525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brak standardów, wzorów zapisów,</a:t>
            </a:r>
          </a:p>
          <a:p>
            <a:pPr marL="898525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brak zaufania do wykonawców.</a:t>
            </a:r>
          </a:p>
        </p:txBody>
      </p:sp>
      <p:pic>
        <p:nvPicPr>
          <p:cNvPr id="3" name="Picture 2" descr="Znalezione obrazy dla zapytania conclusion icon">
            <a:extLst>
              <a:ext uri="{FF2B5EF4-FFF2-40B4-BE49-F238E27FC236}">
                <a16:creationId xmlns:a16="http://schemas.microsoft.com/office/drawing/2014/main" id="{2ED08297-8F97-49AC-A7B9-7E7190C39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2" y="253830"/>
            <a:ext cx="571499" cy="571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EDD54AF-AE9F-4B5F-8B36-C4C52F1B64E4}"/>
              </a:ext>
            </a:extLst>
          </p:cNvPr>
          <p:cNvSpPr/>
          <p:nvPr/>
        </p:nvSpPr>
        <p:spPr>
          <a:xfrm>
            <a:off x="911421" y="307574"/>
            <a:ext cx="7592499" cy="456472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jest niezbędne do powszechnego stosowania klauzul społecznych?</a:t>
            </a:r>
            <a:endParaRPr lang="pl-PL" i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ymbol zastępczy numeru slajdu 3">
            <a:extLst>
              <a:ext uri="{FF2B5EF4-FFF2-40B4-BE49-F238E27FC236}">
                <a16:creationId xmlns:a16="http://schemas.microsoft.com/office/drawing/2014/main" id="{A47009E2-1559-4D54-B30E-9269E778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8688" y="6416407"/>
            <a:ext cx="1219200" cy="33401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12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38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2B470D3-51E4-4D98-B349-3190AFCC2A84}"/>
              </a:ext>
            </a:extLst>
          </p:cNvPr>
          <p:cNvSpPr txBox="1"/>
          <p:nvPr/>
        </p:nvSpPr>
        <p:spPr>
          <a:xfrm>
            <a:off x="545054" y="1076930"/>
            <a:ext cx="109763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+mj-lt"/>
              <a:buAutoNum type="arabicPeriod" startAt="5"/>
            </a:pPr>
            <a:r>
              <a:rPr lang="pl-PL" sz="3000" b="1" dirty="0">
                <a:solidFill>
                  <a:srgbClr val="8A0000"/>
                </a:solidFill>
                <a:latin typeface="Cambria" panose="02040503050406030204" pitchFamily="18" charset="0"/>
              </a:rPr>
              <a:t>wiedza, jak stosować klauzule </a:t>
            </a:r>
          </a:p>
          <a:p>
            <a:pPr algn="ctr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</a:pPr>
            <a:endParaRPr lang="pl-PL" sz="2800" b="1" dirty="0">
              <a:solidFill>
                <a:srgbClr val="00004C"/>
              </a:solidFill>
              <a:latin typeface="Cambria" panose="02040503050406030204" pitchFamily="18" charset="0"/>
            </a:endParaRPr>
          </a:p>
          <a:p>
            <a:pPr algn="ctr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</a:pPr>
            <a:r>
              <a:rPr lang="pl-PL" sz="2800" b="1" dirty="0">
                <a:solidFill>
                  <a:srgbClr val="00004C"/>
                </a:solidFill>
                <a:latin typeface="Cambria" panose="02040503050406030204" pitchFamily="18" charset="0"/>
              </a:rPr>
              <a:t>Wyzwania:</a:t>
            </a:r>
          </a:p>
          <a:p>
            <a:pPr marL="898525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ograniczony dostęp do wiedzy,</a:t>
            </a:r>
          </a:p>
          <a:p>
            <a:pPr marL="898525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zmiany prawa,</a:t>
            </a:r>
          </a:p>
          <a:p>
            <a:pPr marL="898525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różne interpretacje obowiązujących przepisów.</a:t>
            </a:r>
          </a:p>
        </p:txBody>
      </p:sp>
      <p:pic>
        <p:nvPicPr>
          <p:cNvPr id="3" name="Picture 2" descr="Znalezione obrazy dla zapytania conclusion icon">
            <a:extLst>
              <a:ext uri="{FF2B5EF4-FFF2-40B4-BE49-F238E27FC236}">
                <a16:creationId xmlns:a16="http://schemas.microsoft.com/office/drawing/2014/main" id="{F9FEF378-24E4-4737-B485-95627441D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2" y="253830"/>
            <a:ext cx="571499" cy="571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A037A15E-4F4C-49DB-9BBA-91BE289CE1D7}"/>
              </a:ext>
            </a:extLst>
          </p:cNvPr>
          <p:cNvSpPr/>
          <p:nvPr/>
        </p:nvSpPr>
        <p:spPr>
          <a:xfrm>
            <a:off x="911421" y="307574"/>
            <a:ext cx="7592499" cy="456472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jest niezbędne do powszechnego stosowania klauzul społecznych?</a:t>
            </a:r>
            <a:endParaRPr lang="pl-PL" i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ymbol zastępczy numeru slajdu 3">
            <a:extLst>
              <a:ext uri="{FF2B5EF4-FFF2-40B4-BE49-F238E27FC236}">
                <a16:creationId xmlns:a16="http://schemas.microsoft.com/office/drawing/2014/main" id="{76A893F9-87DC-4228-8BD3-B63A83133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8688" y="6416407"/>
            <a:ext cx="1219200" cy="33401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13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63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2B470D3-51E4-4D98-B349-3190AFCC2A84}"/>
              </a:ext>
            </a:extLst>
          </p:cNvPr>
          <p:cNvSpPr txBox="1"/>
          <p:nvPr/>
        </p:nvSpPr>
        <p:spPr>
          <a:xfrm>
            <a:off x="545054" y="1076930"/>
            <a:ext cx="10976386" cy="5491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ts val="35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+mj-lt"/>
              <a:buAutoNum type="arabicPeriod" startAt="6"/>
            </a:pPr>
            <a:r>
              <a:rPr lang="pl-PL" sz="3000" b="1" dirty="0">
                <a:solidFill>
                  <a:srgbClr val="8A0000"/>
                </a:solidFill>
                <a:latin typeface="Cambria" panose="02040503050406030204" pitchFamily="18" charset="0"/>
              </a:rPr>
              <a:t>Inne kwestie:</a:t>
            </a:r>
          </a:p>
          <a:p>
            <a:pPr marL="898525" indent="-533400" algn="just">
              <a:lnSpc>
                <a:spcPts val="35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omówione wyzwania w większym lub mniejszym stopniu dotyczą również innych rozwiązań umożliwiających uwzględnianie aspektów społecznych w zamówieniach publicznych,</a:t>
            </a:r>
          </a:p>
          <a:p>
            <a:pPr marL="898525" indent="-533400" algn="just">
              <a:lnSpc>
                <a:spcPts val="35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aspekty społeczne w kryteriach oceny ofert – to w obecnym kształcie nie działa,</a:t>
            </a:r>
          </a:p>
          <a:p>
            <a:pPr marL="898525" indent="-533400" algn="just">
              <a:lnSpc>
                <a:spcPts val="35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nierównowaga pomiędzy spółdzielniami socjalnymi                              a organizacjami pozarządowymi i innymi podmiotami działającymi w sferze pożytku publicznego (art. 15 a ustawy o spółdzielniach socjalnych),</a:t>
            </a:r>
          </a:p>
        </p:txBody>
      </p:sp>
      <p:pic>
        <p:nvPicPr>
          <p:cNvPr id="3" name="Picture 2" descr="Znalezione obrazy dla zapytania conclusion icon">
            <a:extLst>
              <a:ext uri="{FF2B5EF4-FFF2-40B4-BE49-F238E27FC236}">
                <a16:creationId xmlns:a16="http://schemas.microsoft.com/office/drawing/2014/main" id="{F9FEF378-24E4-4737-B485-95627441D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2" y="253830"/>
            <a:ext cx="571499" cy="571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ACD827A4-4048-4632-B1A5-C2EC78C2D155}"/>
              </a:ext>
            </a:extLst>
          </p:cNvPr>
          <p:cNvSpPr/>
          <p:nvPr/>
        </p:nvSpPr>
        <p:spPr>
          <a:xfrm>
            <a:off x="911421" y="307574"/>
            <a:ext cx="7592499" cy="456472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jest niezbędne do powszechnego stosowania klauzul społecznych?</a:t>
            </a:r>
            <a:endParaRPr lang="pl-PL" i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ymbol zastępczy numeru slajdu 3">
            <a:extLst>
              <a:ext uri="{FF2B5EF4-FFF2-40B4-BE49-F238E27FC236}">
                <a16:creationId xmlns:a16="http://schemas.microsoft.com/office/drawing/2014/main" id="{2B6EB309-545D-4729-96C0-7BE02D52D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8688" y="6416407"/>
            <a:ext cx="1219200" cy="33401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14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8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2B470D3-51E4-4D98-B349-3190AFCC2A84}"/>
              </a:ext>
            </a:extLst>
          </p:cNvPr>
          <p:cNvSpPr txBox="1"/>
          <p:nvPr/>
        </p:nvSpPr>
        <p:spPr>
          <a:xfrm>
            <a:off x="503751" y="1259810"/>
            <a:ext cx="1097638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8525" indent="-533400" algn="just">
              <a:lnSpc>
                <a:spcPts val="38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„twórcza” interpretacja przepisów, w szczególności                              w ramach EFS,</a:t>
            </a:r>
          </a:p>
          <a:p>
            <a:pPr marL="898525" indent="-533400" algn="just">
              <a:lnSpc>
                <a:spcPts val="38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lokalność,</a:t>
            </a:r>
          </a:p>
          <a:p>
            <a:pPr marL="898525" indent="-533400" algn="just">
              <a:lnSpc>
                <a:spcPts val="38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spójność pomiędzy aspektami społecznymi w zamówieniach publicznych a polityką społeczną. </a:t>
            </a:r>
          </a:p>
          <a:p>
            <a:pPr marL="898525" indent="-533400" algn="just">
              <a:lnSpc>
                <a:spcPts val="38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endParaRPr lang="pl-PL" sz="28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Picture 2" descr="Znalezione obrazy dla zapytania conclusion icon">
            <a:extLst>
              <a:ext uri="{FF2B5EF4-FFF2-40B4-BE49-F238E27FC236}">
                <a16:creationId xmlns:a16="http://schemas.microsoft.com/office/drawing/2014/main" id="{F9FEF378-24E4-4737-B485-95627441D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2" y="253830"/>
            <a:ext cx="571499" cy="571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3EBF430-D8E7-4BAD-810D-2DAFC2FE8AAA}"/>
              </a:ext>
            </a:extLst>
          </p:cNvPr>
          <p:cNvSpPr/>
          <p:nvPr/>
        </p:nvSpPr>
        <p:spPr>
          <a:xfrm>
            <a:off x="911421" y="307574"/>
            <a:ext cx="7592499" cy="456472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jest niezbędne do powszechnego stosowania klauzul społecznych?</a:t>
            </a:r>
            <a:endParaRPr lang="pl-PL" i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ymbol zastępczy numeru slajdu 3">
            <a:extLst>
              <a:ext uri="{FF2B5EF4-FFF2-40B4-BE49-F238E27FC236}">
                <a16:creationId xmlns:a16="http://schemas.microsoft.com/office/drawing/2014/main" id="{40B95811-1B85-4166-B972-1478D94C3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8688" y="6416407"/>
            <a:ext cx="1219200" cy="33401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15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10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2B470D3-51E4-4D98-B349-3190AFCC2A84}"/>
              </a:ext>
            </a:extLst>
          </p:cNvPr>
          <p:cNvSpPr txBox="1"/>
          <p:nvPr/>
        </p:nvSpPr>
        <p:spPr>
          <a:xfrm>
            <a:off x="331694" y="3332450"/>
            <a:ext cx="10976386" cy="545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algn="ctr">
              <a:lnSpc>
                <a:spcPts val="3800"/>
              </a:lnSpc>
              <a:spcAft>
                <a:spcPts val="1800"/>
              </a:spcAft>
              <a:buClr>
                <a:srgbClr val="8A0000"/>
              </a:buClr>
              <a:buSzPct val="100000"/>
            </a:pPr>
            <a:r>
              <a:rPr lang="pl-PL" sz="3000" b="1" dirty="0">
                <a:solidFill>
                  <a:srgbClr val="002060"/>
                </a:solidFill>
                <a:latin typeface="Cambria" panose="02040503050406030204" pitchFamily="18" charset="0"/>
              </a:rPr>
              <a:t>Dziękuję za uwagę</a:t>
            </a:r>
          </a:p>
        </p:txBody>
      </p:sp>
      <p:sp>
        <p:nvSpPr>
          <p:cNvPr id="7" name="Symbol zastępczy numeru slajdu 3">
            <a:extLst>
              <a:ext uri="{FF2B5EF4-FFF2-40B4-BE49-F238E27FC236}">
                <a16:creationId xmlns:a16="http://schemas.microsoft.com/office/drawing/2014/main" id="{40B95811-1B85-4166-B972-1478D94C3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8688" y="6416407"/>
            <a:ext cx="1219200" cy="33401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16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24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83641C-14F0-40DC-93F5-66D2E6F6F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3283"/>
            <a:ext cx="9144000" cy="584517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Tomasz Schimanek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657A0F8-BB41-4840-A066-B44301652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340" y="2519998"/>
            <a:ext cx="9799320" cy="1655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latin typeface="Cambria" panose="02040503050406030204" pitchFamily="18" charset="0"/>
              </a:rPr>
              <a:t>Wnioski z dotychczasowych doświadczeń  w stosowaniu klauzul społecznych</a:t>
            </a:r>
          </a:p>
        </p:txBody>
      </p:sp>
    </p:spTree>
    <p:extLst>
      <p:ext uri="{BB962C8B-B14F-4D97-AF65-F5344CB8AC3E}">
        <p14:creationId xmlns:p14="http://schemas.microsoft.com/office/powerpoint/2010/main" val="291275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6B46FA0-69E8-4282-8A39-E66FDC7A56C6}"/>
              </a:ext>
            </a:extLst>
          </p:cNvPr>
          <p:cNvSpPr txBox="1"/>
          <p:nvPr/>
        </p:nvSpPr>
        <p:spPr>
          <a:xfrm>
            <a:off x="499334" y="792014"/>
            <a:ext cx="10976386" cy="5636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-533400" algn="just">
              <a:lnSpc>
                <a:spcPts val="40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004C"/>
                </a:solidFill>
                <a:latin typeface="Cambria" panose="02040503050406030204" pitchFamily="18" charset="0"/>
              </a:rPr>
              <a:t>Uwzględnianie aspektów społecznych, w tym klauzul społecznych, może być istotnym czynnikiem wspierającym lokalną, regionalną i krajową politykę społeczną, przede wszystkim w obszarze zatrudnienia i włączenia społecznego,</a:t>
            </a:r>
          </a:p>
          <a:p>
            <a:pPr marL="715963" indent="-533400" algn="just">
              <a:lnSpc>
                <a:spcPts val="40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004C"/>
                </a:solidFill>
                <a:latin typeface="Cambria" panose="02040503050406030204" pitchFamily="18" charset="0"/>
              </a:rPr>
              <a:t>Dotychczas takim czynnikiem nie jest, przede wszystkim z uwagi na marginalne wykorzystywanie aspektów społecznych w zamówieniach publicznych.</a:t>
            </a:r>
          </a:p>
          <a:p>
            <a:pPr marL="715963" indent="-533400" algn="just">
              <a:lnSpc>
                <a:spcPts val="40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004C"/>
                </a:solidFill>
                <a:latin typeface="Cambria" panose="02040503050406030204" pitchFamily="18" charset="0"/>
              </a:rPr>
              <a:t>W 2015 udział postępowań, w których uwzględniono aspekty społeczne w ogólnej liczbie postępowań powyżej 30 tys. euro można szacować na 4%.</a:t>
            </a:r>
          </a:p>
        </p:txBody>
      </p:sp>
    </p:spTree>
    <p:extLst>
      <p:ext uri="{BB962C8B-B14F-4D97-AF65-F5344CB8AC3E}">
        <p14:creationId xmlns:p14="http://schemas.microsoft.com/office/powerpoint/2010/main" val="337137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6F786BFF-C92D-4EC9-A70B-6AFB0BBFCF93}"/>
              </a:ext>
            </a:extLst>
          </p:cNvPr>
          <p:cNvSpPr/>
          <p:nvPr/>
        </p:nvSpPr>
        <p:spPr>
          <a:xfrm>
            <a:off x="473695" y="2082508"/>
            <a:ext cx="11155680" cy="1478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200" b="1" dirty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jest niezbędne do powszechnego stosowania klauzul społecznych w zamówieniach publicznych ?</a:t>
            </a:r>
            <a:endParaRPr lang="pl-PL" sz="3200" dirty="0">
              <a:solidFill>
                <a:srgbClr val="00206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Znalezione obrazy dla zapytania conclusion icon">
            <a:extLst>
              <a:ext uri="{FF2B5EF4-FFF2-40B4-BE49-F238E27FC236}">
                <a16:creationId xmlns:a16="http://schemas.microsoft.com/office/drawing/2014/main" id="{884B7479-600D-49DC-8350-F7D70B193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880" y="4279392"/>
            <a:ext cx="1533144" cy="1533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numeru slajdu 3">
            <a:extLst>
              <a:ext uri="{FF2B5EF4-FFF2-40B4-BE49-F238E27FC236}">
                <a16:creationId xmlns:a16="http://schemas.microsoft.com/office/drawing/2014/main" id="{EE4A7257-6753-4058-A21A-979788677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8688" y="6416407"/>
            <a:ext cx="1219200" cy="33401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4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55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2B470D3-51E4-4D98-B349-3190AFCC2A84}"/>
              </a:ext>
            </a:extLst>
          </p:cNvPr>
          <p:cNvSpPr txBox="1"/>
          <p:nvPr/>
        </p:nvSpPr>
        <p:spPr>
          <a:xfrm>
            <a:off x="789501" y="1998625"/>
            <a:ext cx="10976386" cy="3668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8525" indent="-533400" algn="just">
              <a:lnSpc>
                <a:spcPts val="43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  <a:defRPr/>
            </a:pPr>
            <a:r>
              <a:rPr lang="pl-PL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klauzula zastrzeżona (art. 22, ust. 2 i 2a Pzp),</a:t>
            </a:r>
          </a:p>
          <a:p>
            <a:pPr marL="898525" indent="-533400" algn="just">
              <a:lnSpc>
                <a:spcPts val="43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  <a:defRPr/>
            </a:pPr>
            <a:r>
              <a:rPr lang="pl-PL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klauzula pracownicza (art. 29, ust. 3a Pzp),</a:t>
            </a:r>
          </a:p>
          <a:p>
            <a:pPr marL="898525" indent="-533400" algn="just">
              <a:lnSpc>
                <a:spcPts val="43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  <a:defRPr/>
            </a:pPr>
            <a:r>
              <a:rPr lang="pl-PL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klauzula zatrudnieniowa (art. 29, ust. 4 Pzp),</a:t>
            </a:r>
          </a:p>
          <a:p>
            <a:pPr marL="898525" indent="-533400" algn="just">
              <a:lnSpc>
                <a:spcPts val="43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  <a:defRPr/>
            </a:pPr>
            <a:r>
              <a:rPr lang="pl-PL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klauzula usługowa (art. 138p Pzp).</a:t>
            </a:r>
          </a:p>
          <a:p>
            <a:pPr lvl="0" algn="just">
              <a:lnSpc>
                <a:spcPts val="3800"/>
              </a:lnSpc>
              <a:spcAft>
                <a:spcPts val="1200"/>
              </a:spcAft>
            </a:pPr>
            <a:endParaRPr lang="pl-PL" sz="28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2" descr="Znalezione obrazy dla zapytania conclusion icon">
            <a:extLst>
              <a:ext uri="{FF2B5EF4-FFF2-40B4-BE49-F238E27FC236}">
                <a16:creationId xmlns:a16="http://schemas.microsoft.com/office/drawing/2014/main" id="{0E2DEF87-1C63-4560-9DDD-54869A18D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2" y="253830"/>
            <a:ext cx="571499" cy="571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42FF76F-6A44-4E40-8BB2-DF998B7ED18E}"/>
              </a:ext>
            </a:extLst>
          </p:cNvPr>
          <p:cNvSpPr/>
          <p:nvPr/>
        </p:nvSpPr>
        <p:spPr>
          <a:xfrm>
            <a:off x="911421" y="307574"/>
            <a:ext cx="7592499" cy="456472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jest niezbędne do powszechnego stosowania klauzul społecznych?</a:t>
            </a:r>
            <a:endParaRPr lang="pl-PL" i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ymbol zastępczy numeru slajdu 3">
            <a:extLst>
              <a:ext uri="{FF2B5EF4-FFF2-40B4-BE49-F238E27FC236}">
                <a16:creationId xmlns:a16="http://schemas.microsoft.com/office/drawing/2014/main" id="{843AAA2E-39CF-469F-B9E3-88767D79B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8688" y="6416407"/>
            <a:ext cx="1219200" cy="33401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5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7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2B470D3-51E4-4D98-B349-3190AFCC2A84}"/>
              </a:ext>
            </a:extLst>
          </p:cNvPr>
          <p:cNvSpPr txBox="1"/>
          <p:nvPr/>
        </p:nvSpPr>
        <p:spPr>
          <a:xfrm>
            <a:off x="625671" y="1245331"/>
            <a:ext cx="1097638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lvl="0" indent="-625475" algn="just">
              <a:lnSpc>
                <a:spcPts val="3800"/>
              </a:lnSpc>
              <a:spcAft>
                <a:spcPts val="2400"/>
              </a:spcAft>
              <a:buClr>
                <a:srgbClr val="8A0000"/>
              </a:buClr>
              <a:buSzPct val="100000"/>
              <a:buFont typeface="+mj-lt"/>
              <a:buAutoNum type="arabicPeriod"/>
            </a:pPr>
            <a:r>
              <a:rPr lang="pl-PL" sz="3000" b="1" dirty="0">
                <a:solidFill>
                  <a:srgbClr val="8A0000"/>
                </a:solidFill>
                <a:latin typeface="Cambria" panose="02040503050406030204" pitchFamily="18" charset="0"/>
              </a:rPr>
              <a:t>dostrzeganie przez zamawiających możliwości osiągnięcia korzyści społecznych</a:t>
            </a:r>
          </a:p>
          <a:p>
            <a:pPr algn="ctr">
              <a:lnSpc>
                <a:spcPts val="3800"/>
              </a:lnSpc>
              <a:spcAft>
                <a:spcPts val="2400"/>
              </a:spcAft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Wyzwania:</a:t>
            </a:r>
          </a:p>
          <a:p>
            <a:pPr marL="898525" lvl="0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brak </a:t>
            </a:r>
            <a:r>
              <a:rPr lang="pl-PL" sz="2800" b="1" dirty="0">
                <a:solidFill>
                  <a:srgbClr val="00004C"/>
                </a:solidFill>
                <a:latin typeface="Cambria" panose="02040503050406030204" pitchFamily="18" charset="0"/>
              </a:rPr>
              <a:t>rzetelnych badań dotyczących stosowania klauzul                         i korzyści społecznych z tego wynikających,</a:t>
            </a:r>
          </a:p>
          <a:p>
            <a:pPr marL="898525" lvl="0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004C"/>
                </a:solidFill>
                <a:latin typeface="Cambria" panose="02040503050406030204" pitchFamily="18" charset="0"/>
              </a:rPr>
              <a:t>sporadyczne monitorowanie i ocenianie efektów stosowania klauzul społecznych przez zamawiających.</a:t>
            </a:r>
          </a:p>
          <a:p>
            <a:pPr marL="898525" lvl="0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004C"/>
                </a:solidFill>
                <a:latin typeface="Cambria" panose="02040503050406030204" pitchFamily="18" charset="0"/>
              </a:rPr>
              <a:t>ograniczone możliwości </a:t>
            </a: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osiągania korzyści społecznych                        z uwagi na: </a:t>
            </a:r>
            <a:endParaRPr lang="pl-PL" sz="28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2" descr="Znalezione obrazy dla zapytania conclusion icon">
            <a:extLst>
              <a:ext uri="{FF2B5EF4-FFF2-40B4-BE49-F238E27FC236}">
                <a16:creationId xmlns:a16="http://schemas.microsoft.com/office/drawing/2014/main" id="{0E2DEF87-1C63-4560-9DDD-54869A18D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2" y="253830"/>
            <a:ext cx="571499" cy="571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42FF76F-6A44-4E40-8BB2-DF998B7ED18E}"/>
              </a:ext>
            </a:extLst>
          </p:cNvPr>
          <p:cNvSpPr/>
          <p:nvPr/>
        </p:nvSpPr>
        <p:spPr>
          <a:xfrm>
            <a:off x="911421" y="307574"/>
            <a:ext cx="7592499" cy="456472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jest niezbędne do powszechnego stosowania klauzul społecznych?</a:t>
            </a:r>
            <a:endParaRPr lang="pl-PL" i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ymbol zastępczy numeru slajdu 3">
            <a:extLst>
              <a:ext uri="{FF2B5EF4-FFF2-40B4-BE49-F238E27FC236}">
                <a16:creationId xmlns:a16="http://schemas.microsoft.com/office/drawing/2014/main" id="{843AAA2E-39CF-469F-B9E3-88767D79B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8688" y="6416407"/>
            <a:ext cx="1219200" cy="33401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6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68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2B470D3-51E4-4D98-B349-3190AFCC2A84}"/>
              </a:ext>
            </a:extLst>
          </p:cNvPr>
          <p:cNvSpPr txBox="1"/>
          <p:nvPr/>
        </p:nvSpPr>
        <p:spPr>
          <a:xfrm>
            <a:off x="346934" y="1371600"/>
            <a:ext cx="1097638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90600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niewielką liczbę podmiotów zatrudniających osoby z grup zagrożonych wykluczeniem społecznym (klauzula zastrzeżona, klauzula zatrudnieniowa), </a:t>
            </a:r>
          </a:p>
          <a:p>
            <a:pPr marL="990600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śladową liczbę podmiotów, w których zarządzaniu partycypują pracownicy (klauzula usługowa),</a:t>
            </a:r>
          </a:p>
          <a:p>
            <a:pPr marL="990600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wąski zakres usług/produktów oferowanych przez podmioty reintegracyjne i ich ograniczony potencjał wykonawczy, </a:t>
            </a:r>
          </a:p>
          <a:p>
            <a:pPr marL="990600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podmioty te w większości nie mają wiedzy i doświadczeń w ubieganiu się o zamówienia publiczne,</a:t>
            </a:r>
          </a:p>
        </p:txBody>
      </p:sp>
      <p:pic>
        <p:nvPicPr>
          <p:cNvPr id="6" name="Picture 2" descr="Znalezione obrazy dla zapytania conclusion icon">
            <a:extLst>
              <a:ext uri="{FF2B5EF4-FFF2-40B4-BE49-F238E27FC236}">
                <a16:creationId xmlns:a16="http://schemas.microsoft.com/office/drawing/2014/main" id="{0A0DB8FB-198D-4AD5-8130-64B8CB5E1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2" y="253830"/>
            <a:ext cx="571499" cy="571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AC549F4C-9E85-40FE-95E3-4A8D8A6B03D0}"/>
              </a:ext>
            </a:extLst>
          </p:cNvPr>
          <p:cNvSpPr/>
          <p:nvPr/>
        </p:nvSpPr>
        <p:spPr>
          <a:xfrm>
            <a:off x="911421" y="307574"/>
            <a:ext cx="7592499" cy="456472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jest niezbędne do powszechnego stosowania klauzul społecznych?</a:t>
            </a:r>
            <a:endParaRPr lang="pl-PL" i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ymbol zastępczy numeru slajdu 3">
            <a:extLst>
              <a:ext uri="{FF2B5EF4-FFF2-40B4-BE49-F238E27FC236}">
                <a16:creationId xmlns:a16="http://schemas.microsoft.com/office/drawing/2014/main" id="{9E7A6928-6AD8-45D5-BA12-A53C883A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8688" y="6416407"/>
            <a:ext cx="1219200" cy="33401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7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414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2B470D3-51E4-4D98-B349-3190AFCC2A84}"/>
              </a:ext>
            </a:extLst>
          </p:cNvPr>
          <p:cNvSpPr txBox="1"/>
          <p:nvPr/>
        </p:nvSpPr>
        <p:spPr>
          <a:xfrm>
            <a:off x="346934" y="1218734"/>
            <a:ext cx="10976386" cy="4144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90600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trudności, zwłaszcza na rynkach lokalnych, w pozyskaniu                        do pracy osób bezrobotnych czy niepełnosprawnych (klauzula zatrudnieniowa),</a:t>
            </a:r>
          </a:p>
          <a:p>
            <a:pPr marL="990600" indent="-533400" algn="just">
              <a:lnSpc>
                <a:spcPts val="38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brak wiedzy, w jaki sposób wykonawcy mogliby zatrudniać osoby z innych kategorii osób zagrożonych marginalizacją, np. uchodźców, bezdomnych czy chorych psychicznie, a także ograniczone możliwości pozyskiwania tego rodzaju osób                         do pracy.</a:t>
            </a:r>
          </a:p>
        </p:txBody>
      </p:sp>
      <p:pic>
        <p:nvPicPr>
          <p:cNvPr id="4" name="Picture 2" descr="Znalezione obrazy dla zapytania conclusion icon">
            <a:extLst>
              <a:ext uri="{FF2B5EF4-FFF2-40B4-BE49-F238E27FC236}">
                <a16:creationId xmlns:a16="http://schemas.microsoft.com/office/drawing/2014/main" id="{EC3821BE-BD9C-443E-A9C5-4D48B6095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2" y="253830"/>
            <a:ext cx="571499" cy="571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ADE34AB9-CCB6-475D-836C-7E580A2C8A98}"/>
              </a:ext>
            </a:extLst>
          </p:cNvPr>
          <p:cNvSpPr/>
          <p:nvPr/>
        </p:nvSpPr>
        <p:spPr>
          <a:xfrm>
            <a:off x="911421" y="307574"/>
            <a:ext cx="7592499" cy="456472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jest niezbędne do powszechnego stosowania klauzul społecznych?</a:t>
            </a:r>
            <a:endParaRPr lang="pl-PL" i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ymbol zastępczy numeru slajdu 3">
            <a:extLst>
              <a:ext uri="{FF2B5EF4-FFF2-40B4-BE49-F238E27FC236}">
                <a16:creationId xmlns:a16="http://schemas.microsoft.com/office/drawing/2014/main" id="{6E90D785-B1E2-4491-8AFD-C091FB3D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8688" y="6416407"/>
            <a:ext cx="1219200" cy="33401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8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3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2B470D3-51E4-4D98-B349-3190AFCC2A84}"/>
              </a:ext>
            </a:extLst>
          </p:cNvPr>
          <p:cNvSpPr txBox="1"/>
          <p:nvPr/>
        </p:nvSpPr>
        <p:spPr>
          <a:xfrm>
            <a:off x="545054" y="1031210"/>
            <a:ext cx="10976386" cy="5614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 algn="just">
              <a:lnSpc>
                <a:spcPts val="40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+mj-lt"/>
              <a:buAutoNum type="arabicPeriod" startAt="2"/>
            </a:pPr>
            <a:r>
              <a:rPr lang="pl-PL" sz="3000" b="1" dirty="0">
                <a:solidFill>
                  <a:srgbClr val="8A0000"/>
                </a:solidFill>
                <a:latin typeface="Cambria" panose="02040503050406030204" pitchFamily="18" charset="0"/>
              </a:rPr>
              <a:t>przekonanie, że stosowanie klauzul nie wpłynie negatywnie na realizację zamówień</a:t>
            </a:r>
          </a:p>
          <a:p>
            <a:pPr algn="ctr">
              <a:spcAft>
                <a:spcPts val="1200"/>
              </a:spcAft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Wyzwania:</a:t>
            </a:r>
          </a:p>
          <a:p>
            <a:pPr marL="898525" indent="-533400" algn="just">
              <a:lnSpc>
                <a:spcPts val="35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brak rzetelnych, reprezentatywnych dowodów, że tak jest, </a:t>
            </a:r>
          </a:p>
          <a:p>
            <a:pPr marL="898525" indent="-533400" algn="just">
              <a:lnSpc>
                <a:spcPts val="35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nadal dla wielu zamawiających cena jest najważniejszym kryterium,</a:t>
            </a:r>
          </a:p>
          <a:p>
            <a:pPr marL="898525" indent="-533400" algn="just">
              <a:lnSpc>
                <a:spcPts val="35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klauzula pracownicza czy zatrudnieniowa może zniechęcać potencjalnych wykonawców,</a:t>
            </a:r>
          </a:p>
          <a:p>
            <a:pPr marL="898525" indent="-533400" algn="just">
              <a:lnSpc>
                <a:spcPts val="35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ryzyko odwołań, </a:t>
            </a:r>
          </a:p>
          <a:p>
            <a:pPr marL="898525" indent="-533400" algn="just">
              <a:lnSpc>
                <a:spcPts val="3500"/>
              </a:lnSpc>
              <a:spcAft>
                <a:spcPts val="12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l"/>
            </a:pPr>
            <a:r>
              <a:rPr lang="pl-PL" sz="2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obowiązek</a:t>
            </a:r>
            <a:r>
              <a:rPr lang="pl-PL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 stosowania aspektów społecznych w EFS.</a:t>
            </a:r>
          </a:p>
        </p:txBody>
      </p:sp>
      <p:pic>
        <p:nvPicPr>
          <p:cNvPr id="4" name="Picture 2" descr="Znalezione obrazy dla zapytania conclusion icon">
            <a:extLst>
              <a:ext uri="{FF2B5EF4-FFF2-40B4-BE49-F238E27FC236}">
                <a16:creationId xmlns:a16="http://schemas.microsoft.com/office/drawing/2014/main" id="{4CD6D728-2D27-4B29-B702-AABBA82B2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2" y="253830"/>
            <a:ext cx="571499" cy="571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A1F697DA-5178-4C2C-8952-BB3344088296}"/>
              </a:ext>
            </a:extLst>
          </p:cNvPr>
          <p:cNvSpPr/>
          <p:nvPr/>
        </p:nvSpPr>
        <p:spPr>
          <a:xfrm>
            <a:off x="911421" y="307574"/>
            <a:ext cx="7592499" cy="456472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jest niezbędne do powszechnego stosowania klauzul społecznych?</a:t>
            </a:r>
            <a:endParaRPr lang="pl-PL" i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ymbol zastępczy numeru slajdu 3">
            <a:extLst>
              <a:ext uri="{FF2B5EF4-FFF2-40B4-BE49-F238E27FC236}">
                <a16:creationId xmlns:a16="http://schemas.microsoft.com/office/drawing/2014/main" id="{D3F77580-3204-4BC9-BD18-DFC3AE43E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8688" y="6416407"/>
            <a:ext cx="1219200" cy="33401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9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867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733</Words>
  <Application>Microsoft Office PowerPoint</Application>
  <PresentationFormat>Panoramiczny</PresentationFormat>
  <Paragraphs>87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Times New Roman</vt:lpstr>
      <vt:lpstr>Wingdings</vt:lpstr>
      <vt:lpstr>Motyw pakietu Office</vt:lpstr>
      <vt:lpstr>Prezentacja programu PowerPoint</vt:lpstr>
      <vt:lpstr>Tomasz Schimanek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tomek96</dc:creator>
  <cp:lastModifiedBy>tomek96</cp:lastModifiedBy>
  <cp:revision>22</cp:revision>
  <dcterms:created xsi:type="dcterms:W3CDTF">2017-06-18T20:18:13Z</dcterms:created>
  <dcterms:modified xsi:type="dcterms:W3CDTF">2017-06-26T12:15:12Z</dcterms:modified>
</cp:coreProperties>
</file>