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0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71850" y="762000"/>
            <a:ext cx="6534150" cy="5791200"/>
            <a:chOff x="0" y="0"/>
            <a:chExt cx="8712200" cy="7721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484" r="12484"/>
            <a:stretch>
              <a:fillRect/>
            </a:stretch>
          </p:blipFill>
          <p:spPr>
            <a:xfrm>
              <a:off x="0" y="0"/>
              <a:ext cx="8712200" cy="77216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05643"/>
            <a:ext cx="5048250" cy="851754"/>
            <a:chOff x="0" y="0"/>
            <a:chExt cx="6731000" cy="11356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31000" cy="1135672"/>
            </a:xfrm>
            <a:custGeom>
              <a:avLst/>
              <a:gdLst/>
              <a:ahLst/>
              <a:cxnLst/>
              <a:rect l="l" t="t" r="r" b="b"/>
              <a:pathLst>
                <a:path w="6731000" h="1135672">
                  <a:moveTo>
                    <a:pt x="0" y="0"/>
                  </a:moveTo>
                  <a:lnTo>
                    <a:pt x="6731000" y="0"/>
                  </a:lnTo>
                  <a:lnTo>
                    <a:pt x="6731000" y="1135672"/>
                  </a:lnTo>
                  <a:lnTo>
                    <a:pt x="0" y="1135672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30646" y="391368"/>
            <a:ext cx="5130457" cy="2281934"/>
            <a:chOff x="0" y="114300"/>
            <a:chExt cx="6840610" cy="3042579"/>
          </a:xfrm>
        </p:grpSpPr>
        <p:sp>
          <p:nvSpPr>
            <p:cNvPr id="7" name="TextBox 7"/>
            <p:cNvSpPr txBox="1"/>
            <p:nvPr/>
          </p:nvSpPr>
          <p:spPr>
            <a:xfrm>
              <a:off x="0" y="114300"/>
              <a:ext cx="6840610" cy="1402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3"/>
                </a:lnSpc>
              </a:pPr>
              <a:r>
                <a:rPr lang="en-US" sz="3600" dirty="0">
                  <a:solidFill>
                    <a:srgbClr val="FFFFFF"/>
                  </a:solidFill>
                  <a:latin typeface="League Gothic"/>
                </a:rPr>
                <a:t>"KIEDY ŻYCIE WIESZASZ NA HAKU"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450" y="2315055"/>
              <a:ext cx="6395155" cy="841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5"/>
                </a:lnSpc>
              </a:pPr>
              <a:r>
                <a:rPr lang="en-US" sz="2254" b="1" spc="270">
                  <a:solidFill>
                    <a:srgbClr val="FFFFFF"/>
                  </a:solidFill>
                  <a:latin typeface="Open Sans"/>
                </a:rPr>
                <a:t>BEATA - OPIEKUNKA MAMY CHOREJ NA ALZHEIMERA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05899" y="6896100"/>
            <a:ext cx="842294" cy="74010"/>
            <a:chOff x="0" y="0"/>
            <a:chExt cx="1123058" cy="986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8996" y="2883509"/>
            <a:ext cx="2422854" cy="19988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23635" y="6313611"/>
            <a:ext cx="3129965" cy="10015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1793" y="6222159"/>
            <a:ext cx="3312245" cy="1093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14300" y="731520"/>
            <a:ext cx="5619750" cy="534183"/>
            <a:chOff x="0" y="0"/>
            <a:chExt cx="7493000" cy="712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04850" y="661194"/>
            <a:ext cx="470535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E2C2F"/>
                </a:solidFill>
                <a:latin typeface="League Gothic"/>
              </a:rPr>
              <a:t>AUTORZY INNOWACJI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62000" y="1544544"/>
            <a:ext cx="1604013" cy="1604013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0422" b="-20422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638425" y="1362265"/>
            <a:ext cx="5209599" cy="2530551"/>
            <a:chOff x="0" y="0"/>
            <a:chExt cx="6946132" cy="337406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6946132" cy="403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1800" b="1" spc="215">
                  <a:solidFill>
                    <a:srgbClr val="AACBE0"/>
                  </a:solidFill>
                  <a:latin typeface="Open Sans"/>
                </a:rPr>
                <a:t>EWA DUDA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77771"/>
              <a:ext cx="6946132" cy="2896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r>
                <a:rPr lang="en-US" sz="1487" spc="-29">
                  <a:solidFill>
                    <a:srgbClr val="2E2C2F"/>
                  </a:solidFill>
                  <a:latin typeface="Open Sans"/>
                </a:rPr>
                <a:t>Z wykształcenia pedagog, dyplomowany coach, train the trainer. Prowadzi coaching, szkolenia, warsztaty biznesowe oraz rozwoju osobistego. W swojej pracy stosuje RTZ, Podejście Skoncentrowane na Rozwiązaniach, EFT – Emotional Freedom Techniques. Od 2015 roku zaangażowana w prace na rzecz Fundacji KTOTO-Zrozumieć Alzheimera, działania na rzecz wsparcia i rozwoju seniorów. W czerwcu broni pracę dyplomową z Psychogerontologii.</a:t>
              </a: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62000" y="3657600"/>
            <a:ext cx="1604013" cy="1604013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6180" b="-6180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2638425" y="3965696"/>
            <a:ext cx="6305550" cy="1648701"/>
            <a:chOff x="0" y="0"/>
            <a:chExt cx="8407400" cy="219826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38100"/>
              <a:ext cx="8407400" cy="363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68"/>
                </a:lnSpc>
              </a:pPr>
              <a:r>
                <a:rPr lang="en-US" sz="1600" b="1" spc="192">
                  <a:solidFill>
                    <a:srgbClr val="AACBE0"/>
                  </a:solidFill>
                  <a:latin typeface="Open Sans"/>
                </a:rPr>
                <a:t>JERZY DUDA - PREZES FUNDACJI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68528"/>
              <a:ext cx="8407400" cy="172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0"/>
                </a:lnSpc>
              </a:pPr>
              <a:r>
                <a:rPr lang="en-US" sz="1800" spc="-36">
                  <a:solidFill>
                    <a:srgbClr val="2E2C2F"/>
                  </a:solidFill>
                  <a:latin typeface="Open Sans"/>
                </a:rPr>
                <a:t>Z wykształcenia inżynier budownictwa, instalacje słaboprądowe nie mają przed nim tajemnic. Przez wiele lat opiekował się chorą na Alzheimera mamą. Doskonale rozumie każdego opiekuna.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89398" y="5968237"/>
            <a:ext cx="1632682" cy="1346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97337"/>
            <a:ext cx="5619750" cy="534183"/>
            <a:chOff x="0" y="0"/>
            <a:chExt cx="7493000" cy="712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42900" y="152400"/>
            <a:ext cx="4705350" cy="57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E2C2F"/>
                </a:solidFill>
                <a:latin typeface="League Gothic"/>
              </a:rPr>
              <a:t>AUTORZY INNOWACJI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1794" y="815372"/>
            <a:ext cx="780640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68"/>
              </a:lnSpc>
            </a:pPr>
            <a:r>
              <a:rPr lang="en-US" sz="1600" b="1" spc="192" dirty="0">
                <a:solidFill>
                  <a:srgbClr val="AACBE0"/>
                </a:solidFill>
                <a:latin typeface="Open Sans"/>
              </a:rPr>
              <a:t>JERZY DUDA - PREZES FUNDACJI</a:t>
            </a:r>
            <a:r>
              <a:rPr lang="pl-PL" sz="1600" b="1" spc="192" dirty="0">
                <a:solidFill>
                  <a:srgbClr val="AACBE0"/>
                </a:solidFill>
                <a:latin typeface="Open Sans"/>
              </a:rPr>
              <a:t>, EWA DUDA -WOLONTARIUSZ</a:t>
            </a:r>
            <a:endParaRPr lang="en-US" sz="1600" b="1" spc="192" dirty="0">
              <a:solidFill>
                <a:srgbClr val="AACBE0"/>
              </a:solidFill>
              <a:latin typeface="Open San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7899" t="33045"/>
          <a:stretch>
            <a:fillRect/>
          </a:stretch>
        </p:blipFill>
        <p:spPr>
          <a:xfrm>
            <a:off x="1838588" y="1127852"/>
            <a:ext cx="5908628" cy="5904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6802" y="731520"/>
            <a:ext cx="6176798" cy="5202621"/>
            <a:chOff x="0" y="0"/>
            <a:chExt cx="8235731" cy="69368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287" r="33190"/>
            <a:stretch>
              <a:fillRect/>
            </a:stretch>
          </p:blipFill>
          <p:spPr>
            <a:xfrm>
              <a:off x="0" y="0"/>
              <a:ext cx="8235731" cy="693682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30647" y="941071"/>
            <a:ext cx="30459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89"/>
              </a:lnSpc>
            </a:pPr>
            <a:r>
              <a:rPr lang="en-US" sz="2800" dirty="0">
                <a:solidFill>
                  <a:srgbClr val="FFFFFF"/>
                </a:solidFill>
                <a:latin typeface="League Gothic"/>
              </a:rPr>
              <a:t>DZIĘKUJĘ</a:t>
            </a:r>
          </a:p>
          <a:p>
            <a:pPr>
              <a:lnSpc>
                <a:spcPts val="7189"/>
              </a:lnSpc>
            </a:pPr>
            <a:r>
              <a:rPr lang="en-US" sz="2800" dirty="0">
                <a:solidFill>
                  <a:srgbClr val="FFFFFF"/>
                </a:solidFill>
                <a:latin typeface="League Gothic"/>
              </a:rPr>
              <a:t>ZA UWAGĘ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30647" y="3657600"/>
            <a:ext cx="5824283" cy="2298656"/>
            <a:chOff x="0" y="0"/>
            <a:chExt cx="7765711" cy="30648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7765711" cy="190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6"/>
                </a:lnSpc>
              </a:pPr>
              <a:r>
                <a:rPr lang="en-US" sz="2905" b="0" i="1" spc="46">
                  <a:solidFill>
                    <a:srgbClr val="2E2C2F"/>
                  </a:solidFill>
                  <a:latin typeface="Open Sans Light"/>
                </a:rPr>
                <a:t>"Nie ważne, nie ważne czy stoi, czy leży, czy siedzi......ważne, by człowiek był"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355142"/>
              <a:ext cx="7765711" cy="363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46"/>
                </a:lnSpc>
              </a:pPr>
              <a:r>
                <a:rPr lang="en-US" sz="1834" b="0" i="1" spc="29">
                  <a:solidFill>
                    <a:srgbClr val="000000"/>
                  </a:solidFill>
                  <a:latin typeface="Open Sans Light"/>
                </a:rPr>
                <a:t>Lizolda - chora na Alzheimera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779084"/>
              <a:ext cx="7765711" cy="285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7301" y="5996356"/>
            <a:ext cx="1598599" cy="1318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762000"/>
            <a:ext cx="6534150" cy="5791200"/>
            <a:chOff x="0" y="0"/>
            <a:chExt cx="8712200" cy="7721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3" r="57525"/>
            <a:stretch>
              <a:fillRect/>
            </a:stretch>
          </p:blipFill>
          <p:spPr>
            <a:xfrm>
              <a:off x="0" y="0"/>
              <a:ext cx="8712200" cy="77216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552825" y="197337"/>
            <a:ext cx="5657850" cy="534183"/>
            <a:chOff x="0" y="0"/>
            <a:chExt cx="7543800" cy="7122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43800" cy="712244"/>
            </a:xfrm>
            <a:custGeom>
              <a:avLst/>
              <a:gdLst/>
              <a:ahLst/>
              <a:cxnLst/>
              <a:rect l="l" t="t" r="r" b="b"/>
              <a:pathLst>
                <a:path w="7543800" h="712244">
                  <a:moveTo>
                    <a:pt x="0" y="0"/>
                  </a:moveTo>
                  <a:lnTo>
                    <a:pt x="7543800" y="0"/>
                  </a:lnTo>
                  <a:lnTo>
                    <a:pt x="75438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283091" y="222525"/>
            <a:ext cx="3927584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3200" dirty="0">
                <a:solidFill>
                  <a:srgbClr val="FFFFFF"/>
                </a:solidFill>
                <a:latin typeface="League Gothic"/>
              </a:rPr>
              <a:t>ALZHEIMER I 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76127" y="2989406"/>
            <a:ext cx="6071558" cy="266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9"/>
              </a:lnSpc>
            </a:pPr>
            <a:r>
              <a:rPr lang="en-US" sz="2138" spc="-42">
                <a:solidFill>
                  <a:srgbClr val="FFFFFF"/>
                </a:solidFill>
                <a:latin typeface="Open Sans"/>
              </a:rPr>
              <a:t>Narzędzie społecznościowe „Alzheimer i Ja – Razem  Zrozumiemy” to przestrzeń on-line służąca wsparciu opiekunów osób chorych na Alzheimera i zespoły otępienne oraz łączenia ich z wolontariuszami, którzy chcą wesprzeć wytchnieniowo opiekunów.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11580" y="5769823"/>
            <a:ext cx="1899095" cy="1566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294682"/>
            <a:ext cx="5619750" cy="534183"/>
            <a:chOff x="0" y="0"/>
            <a:chExt cx="7493000" cy="712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51794" y="408982"/>
            <a:ext cx="567230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2"/>
              </a:lnSpc>
            </a:pPr>
            <a:r>
              <a:rPr lang="en-US" sz="2800" dirty="0">
                <a:solidFill>
                  <a:srgbClr val="2E2C2F"/>
                </a:solidFill>
                <a:latin typeface="League Gothic"/>
              </a:rPr>
              <a:t>INNOWACJA </a:t>
            </a:r>
            <a:r>
              <a:rPr lang="pl-PL" sz="2800" dirty="0">
                <a:solidFill>
                  <a:srgbClr val="2E2C2F"/>
                </a:solidFill>
                <a:latin typeface="League Gothic"/>
              </a:rPr>
              <a:t> </a:t>
            </a:r>
            <a:r>
              <a:rPr lang="en-US" sz="2800" dirty="0">
                <a:solidFill>
                  <a:srgbClr val="2E2C2F"/>
                </a:solidFill>
                <a:latin typeface="League Gothic"/>
              </a:rPr>
              <a:t>ALZHEIMER I</a:t>
            </a:r>
            <a:r>
              <a:rPr lang="en-US" sz="3200" dirty="0">
                <a:solidFill>
                  <a:srgbClr val="2E2C2F"/>
                </a:solidFill>
                <a:latin typeface="League Gothic"/>
              </a:rPr>
              <a:t> </a:t>
            </a:r>
            <a:r>
              <a:rPr lang="en-US" sz="2800" dirty="0">
                <a:solidFill>
                  <a:srgbClr val="2E2C2F"/>
                </a:solidFill>
                <a:latin typeface="League Gothic"/>
              </a:rPr>
              <a:t>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04366" y="986292"/>
            <a:ext cx="5422681" cy="484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-48" dirty="0" err="1">
                <a:solidFill>
                  <a:srgbClr val="AACBE0"/>
                </a:solidFill>
                <a:latin typeface="Open Sans"/>
              </a:rPr>
              <a:t>O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dbiorcami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ostatecznymi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modelu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są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opiekunowie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zajmujący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się</a:t>
            </a:r>
            <a:endParaRPr lang="en-US" sz="2400" i="1" spc="-48" dirty="0">
              <a:solidFill>
                <a:srgbClr val="AACBE0"/>
              </a:solidFill>
              <a:latin typeface="Open Sans"/>
            </a:endParaRPr>
          </a:p>
          <a:p>
            <a:pPr algn="ctr">
              <a:lnSpc>
                <a:spcPts val="3840"/>
              </a:lnSpc>
            </a:pP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osobami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starszymi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zależnymi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z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powodu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zespołów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demencyjnych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, w</a:t>
            </a:r>
          </a:p>
          <a:p>
            <a:pPr algn="ctr">
              <a:lnSpc>
                <a:spcPts val="3840"/>
              </a:lnSpc>
            </a:pP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tym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choroby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Alzheimera.</a:t>
            </a:r>
            <a:r>
              <a:rPr lang="en-US" sz="2400" spc="-48" dirty="0">
                <a:solidFill>
                  <a:srgbClr val="AACBE0"/>
                </a:solidFill>
                <a:latin typeface="Open Sans"/>
              </a:rPr>
              <a:t> </a:t>
            </a:r>
          </a:p>
          <a:p>
            <a:pPr algn="ctr">
              <a:lnSpc>
                <a:spcPts val="3840"/>
              </a:lnSpc>
            </a:pPr>
            <a:endParaRPr lang="en-US" sz="2400" spc="-48" dirty="0">
              <a:solidFill>
                <a:srgbClr val="AACBE0"/>
              </a:solidFill>
              <a:latin typeface="Open Sans"/>
            </a:endParaRPr>
          </a:p>
          <a:p>
            <a:pPr algn="ctr">
              <a:lnSpc>
                <a:spcPts val="3840"/>
              </a:lnSpc>
            </a:pP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„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Dzięki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spotkaniom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w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grupie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widzę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,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że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nie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jestem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sama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z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tym</a:t>
            </a:r>
            <a:endParaRPr lang="en-US" sz="2400" i="1" spc="-48" dirty="0">
              <a:solidFill>
                <a:srgbClr val="AACBE0"/>
              </a:solidFill>
              <a:latin typeface="Open Sans"/>
            </a:endParaRPr>
          </a:p>
          <a:p>
            <a:pPr algn="ctr">
              <a:lnSpc>
                <a:spcPts val="3840"/>
              </a:lnSpc>
            </a:pP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problemem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” –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Agata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-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opiekuje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się</a:t>
            </a:r>
            <a:r>
              <a:rPr lang="en-US" sz="2400" i="1" spc="-48" dirty="0">
                <a:solidFill>
                  <a:srgbClr val="AACBE0"/>
                </a:solidFill>
                <a:latin typeface="Open Sans"/>
              </a:rPr>
              <a:t> </a:t>
            </a:r>
            <a:r>
              <a:rPr lang="en-US" sz="2400" i="1" spc="-48" dirty="0" err="1">
                <a:solidFill>
                  <a:srgbClr val="AACBE0"/>
                </a:solidFill>
                <a:latin typeface="Open Sans"/>
              </a:rPr>
              <a:t>mamą</a:t>
            </a:r>
            <a:endParaRPr lang="en-US" sz="2400" i="1" spc="-48" dirty="0">
              <a:solidFill>
                <a:srgbClr val="AACBE0"/>
              </a:solidFill>
              <a:latin typeface="Open Sans"/>
            </a:endParaRPr>
          </a:p>
          <a:p>
            <a:pPr algn="ctr">
              <a:lnSpc>
                <a:spcPts val="3840"/>
              </a:lnSpc>
            </a:pPr>
            <a:endParaRPr lang="en-US" sz="2400" i="1" spc="-48" dirty="0">
              <a:solidFill>
                <a:srgbClr val="AACBE0"/>
              </a:solidFill>
              <a:latin typeface="Open San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6191" b="6191"/>
          <a:stretch>
            <a:fillRect/>
          </a:stretch>
        </p:blipFill>
        <p:spPr>
          <a:xfrm>
            <a:off x="30052" y="1043940"/>
            <a:ext cx="4074314" cy="5852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47992" y="5534926"/>
            <a:ext cx="2157908" cy="17802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464428"/>
            <a:ext cx="5619750" cy="534183"/>
            <a:chOff x="0" y="0"/>
            <a:chExt cx="7493000" cy="712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51794" y="219075"/>
            <a:ext cx="3790432" cy="81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76"/>
              </a:lnSpc>
            </a:pPr>
            <a:r>
              <a:rPr lang="en-US" sz="3600" dirty="0">
                <a:solidFill>
                  <a:srgbClr val="2E2C2F"/>
                </a:solidFill>
                <a:latin typeface="League Gothic"/>
              </a:rPr>
              <a:t>IDEA 5 X M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1797835"/>
            <a:ext cx="1048307" cy="59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7"/>
              </a:lnSpc>
            </a:pPr>
            <a:r>
              <a:rPr lang="en-US" sz="3018">
                <a:solidFill>
                  <a:srgbClr val="FFFFFF"/>
                </a:solidFill>
                <a:latin typeface="League Gothic"/>
              </a:rPr>
              <a:t>PROTA-</a:t>
            </a:r>
          </a:p>
          <a:p>
            <a:pPr algn="ctr">
              <a:lnSpc>
                <a:spcPts val="2747"/>
              </a:lnSpc>
            </a:pPr>
            <a:r>
              <a:rPr lang="en-US" sz="3018">
                <a:solidFill>
                  <a:srgbClr val="FFFFFF"/>
                </a:solidFill>
                <a:latin typeface="League Gothic"/>
              </a:rPr>
              <a:t>GONIST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547269" y="1265703"/>
            <a:ext cx="6305550" cy="1944294"/>
            <a:chOff x="0" y="0"/>
            <a:chExt cx="8407400" cy="259239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8407400" cy="100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3108"/>
                </a:lnSpc>
                <a:buFont typeface="Arial"/>
                <a:buChar char="•"/>
              </a:pPr>
              <a:r>
                <a:rPr lang="en-US" sz="2100" b="1" spc="252">
                  <a:solidFill>
                    <a:srgbClr val="AACBE0"/>
                  </a:solidFill>
                  <a:latin typeface="Open Sans"/>
                </a:rPr>
                <a:t>MoŻliwość Zdobycia wiedzy i źródło Informacji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86807"/>
              <a:ext cx="8407400" cy="1505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3045"/>
                </a:lnSpc>
                <a:buFont typeface="Arial"/>
                <a:buChar char="•"/>
              </a:pPr>
              <a:r>
                <a:rPr lang="en-US" sz="2100" b="1" spc="-42">
                  <a:solidFill>
                    <a:srgbClr val="AACBE0"/>
                  </a:solidFill>
                  <a:latin typeface="Open Sans"/>
                </a:rPr>
                <a:t>Możliwość spotkania z ekspertem podczas webinariów</a:t>
              </a:r>
            </a:p>
            <a:p>
              <a:pPr marL="346710" lvl="1" indent="-173355">
                <a:lnSpc>
                  <a:spcPts val="3045"/>
                </a:lnSpc>
                <a:buFont typeface="Arial"/>
                <a:buChar char="•"/>
              </a:pPr>
              <a:r>
                <a:rPr lang="en-US" sz="2100" b="1" spc="-42">
                  <a:solidFill>
                    <a:srgbClr val="AACBE0"/>
                  </a:solidFill>
                  <a:latin typeface="Open Sans"/>
                </a:rPr>
                <a:t>Możliwość skorzystania z telefonu zaufania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47269" y="3436658"/>
            <a:ext cx="6305550" cy="2346884"/>
            <a:chOff x="0" y="0"/>
            <a:chExt cx="8407400" cy="312917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8407400" cy="2062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3108"/>
                </a:lnSpc>
                <a:buFont typeface="Arial"/>
                <a:buChar char="•"/>
              </a:pPr>
              <a:r>
                <a:rPr lang="en-US" sz="2100" b="1" spc="252">
                  <a:solidFill>
                    <a:srgbClr val="AACBE0"/>
                  </a:solidFill>
                  <a:latin typeface="Open Sans"/>
                </a:rPr>
                <a:t>Możliwość uczestnictwa w grupie wsparcia w realu wraz z podopiecznym, budowanie sieci znajomych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139213"/>
              <a:ext cx="8407400" cy="98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3045"/>
                </a:lnSpc>
                <a:buFont typeface="Arial"/>
                <a:buChar char="•"/>
              </a:pPr>
              <a:r>
                <a:rPr lang="en-US" sz="2100" b="1" spc="-42">
                  <a:solidFill>
                    <a:srgbClr val="AACBE0"/>
                  </a:solidFill>
                  <a:latin typeface="Open Sans"/>
                </a:rPr>
                <a:t>Możliwość dotarcia do organizacji Alzheimerowskich w Polsce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" y="1235407"/>
            <a:ext cx="885608" cy="7527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5181" y="2237850"/>
            <a:ext cx="881947" cy="7496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2571" y="3209997"/>
            <a:ext cx="847166" cy="7200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5181" y="4174072"/>
            <a:ext cx="855709" cy="72735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" y="5146325"/>
            <a:ext cx="907574" cy="7714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3652" y="5865003"/>
            <a:ext cx="1742248" cy="1437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6569" y="464428"/>
            <a:ext cx="5619750" cy="534183"/>
            <a:chOff x="0" y="0"/>
            <a:chExt cx="7493000" cy="712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29790" y="219075"/>
            <a:ext cx="5387362" cy="79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6"/>
              </a:lnSpc>
            </a:pPr>
            <a:r>
              <a:rPr lang="en-US" sz="3600" dirty="0">
                <a:solidFill>
                  <a:srgbClr val="2E2C2F"/>
                </a:solidFill>
                <a:latin typeface="League Gothic"/>
              </a:rPr>
              <a:t>ALZHEIMER I 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82465" y="3038727"/>
            <a:ext cx="1724025" cy="68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</a:pPr>
            <a:r>
              <a:rPr lang="en-US" sz="3521" b="1">
                <a:solidFill>
                  <a:srgbClr val="FFFFFF"/>
                </a:solidFill>
                <a:latin typeface="League Gothic"/>
              </a:rPr>
              <a:t>RISING ACTION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8467" y="3042558"/>
            <a:ext cx="1724025" cy="45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</a:pPr>
            <a:r>
              <a:rPr lang="en-US" sz="3521" b="1">
                <a:solidFill>
                  <a:srgbClr val="FFFFFF"/>
                </a:solidFill>
                <a:latin typeface="League Gothic"/>
              </a:rPr>
              <a:t>CLIMAX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3409" y="1301739"/>
            <a:ext cx="3679546" cy="58521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2954" y="1301739"/>
            <a:ext cx="2114093" cy="58521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0647" y="1301739"/>
            <a:ext cx="3569818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845836"/>
            <a:ext cx="5619750" cy="534183"/>
            <a:chOff x="0" y="0"/>
            <a:chExt cx="7493000" cy="712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429" y="453422"/>
            <a:ext cx="4705350" cy="79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9"/>
              </a:lnSpc>
            </a:pPr>
            <a:r>
              <a:rPr lang="en-US" sz="3600" dirty="0">
                <a:solidFill>
                  <a:srgbClr val="2E2C2F"/>
                </a:solidFill>
                <a:latin typeface="League Gothic"/>
              </a:rPr>
              <a:t>WEBINARIA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88169" y="163830"/>
            <a:ext cx="3638878" cy="216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i="1" spc="-36">
                <a:solidFill>
                  <a:srgbClr val="2E2C2F"/>
                </a:solidFill>
                <a:latin typeface="Open Sans"/>
              </a:rPr>
              <a:t>Fajnie, że webinaria są nagrane i można pokazać je np. innym członkom rodziny. Na grupie wsparcia spotkałam moją koleżankę, nie wiedziałam, że jej mama też jest chora" - Ewa opiekuje się mamą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35826" y="358938"/>
            <a:ext cx="652343" cy="4566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3963" y="2366785"/>
            <a:ext cx="8205461" cy="3651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2241" y="6094333"/>
            <a:ext cx="1479839" cy="1220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9752"/>
            <a:ext cx="5966591" cy="5244662"/>
            <a:chOff x="0" y="0"/>
            <a:chExt cx="7955455" cy="699288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173" r="12173"/>
            <a:stretch>
              <a:fillRect/>
            </a:stretch>
          </p:blipFill>
          <p:spPr>
            <a:xfrm>
              <a:off x="0" y="0"/>
              <a:ext cx="7955455" cy="699288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531726" y="247401"/>
            <a:ext cx="4221874" cy="66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4"/>
              </a:lnSpc>
            </a:pPr>
            <a:r>
              <a:rPr lang="en-US" sz="3600" dirty="0">
                <a:solidFill>
                  <a:srgbClr val="FFFFFF"/>
                </a:solidFill>
                <a:latin typeface="League Gothic"/>
              </a:rPr>
              <a:t>GRUPA WSPARCIA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98820" y="1446330"/>
            <a:ext cx="3411876" cy="3516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7"/>
              </a:lnSpc>
            </a:pPr>
            <a:r>
              <a:rPr lang="en-US" sz="2834" spc="-56">
                <a:solidFill>
                  <a:srgbClr val="FFFFFF"/>
                </a:solidFill>
                <a:latin typeface="Open Sans"/>
              </a:rPr>
              <a:t>"</a:t>
            </a:r>
            <a:r>
              <a:rPr lang="en-US" sz="2834" i="1" spc="-56">
                <a:solidFill>
                  <a:srgbClr val="FFFFFF"/>
                </a:solidFill>
                <a:latin typeface="Open Sans"/>
              </a:rPr>
              <a:t>Mama na zajęciach jest taka rozmowna, chociaż już nie wszystko można zrozumieć"  - Ania opiekuje się mamą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6487" y="6135934"/>
            <a:ext cx="1429413" cy="11792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64428"/>
            <a:ext cx="5619750" cy="534183"/>
            <a:chOff x="0" y="0"/>
            <a:chExt cx="7493000" cy="712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71450" y="297540"/>
            <a:ext cx="4705350" cy="59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3600" dirty="0">
                <a:solidFill>
                  <a:srgbClr val="2E2C2F"/>
                </a:solidFill>
                <a:latin typeface="League Gothic"/>
              </a:rPr>
              <a:t>GRUPA WSPARCIA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" y="1315517"/>
            <a:ext cx="8290560" cy="46841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78785" y="5999683"/>
            <a:ext cx="1594566" cy="1315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05900" y="6896100"/>
            <a:ext cx="842294" cy="74010"/>
            <a:chOff x="0" y="0"/>
            <a:chExt cx="1123058" cy="9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64428"/>
            <a:ext cx="5619750" cy="534183"/>
            <a:chOff x="0" y="0"/>
            <a:chExt cx="7493000" cy="712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42900" y="297540"/>
            <a:ext cx="4705350" cy="57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E2C2F"/>
                </a:solidFill>
                <a:latin typeface="League Gothic"/>
              </a:rPr>
              <a:t>JAK DZIAŁA INNOWACJA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4065" y="1152613"/>
            <a:ext cx="6419362" cy="6162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77283" y="5971591"/>
            <a:ext cx="1628617" cy="1343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331</Words>
  <Application>Microsoft Office PowerPoint</Application>
  <PresentationFormat>Niestandardowy</PresentationFormat>
  <Paragraphs>39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Open Sans</vt:lpstr>
      <vt:lpstr>Calibri</vt:lpstr>
      <vt:lpstr>League Gothic</vt:lpstr>
      <vt:lpstr>Open Sans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Nasza Historia</dc:title>
  <dc:creator>Ewa</dc:creator>
  <cp:lastModifiedBy>Ewa Tułodziecka-Czapska</cp:lastModifiedBy>
  <cp:revision>3</cp:revision>
  <dcterms:created xsi:type="dcterms:W3CDTF">2006-08-16T00:00:00Z</dcterms:created>
  <dcterms:modified xsi:type="dcterms:W3CDTF">2019-09-24T06:00:16Z</dcterms:modified>
  <dc:identifier>DADmUiDdMw8</dc:identifier>
</cp:coreProperties>
</file>